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62" r:id="rId4"/>
    <p:sldId id="265" r:id="rId5"/>
    <p:sldId id="266" r:id="rId6"/>
    <p:sldId id="268" r:id="rId7"/>
    <p:sldId id="267" r:id="rId8"/>
    <p:sldId id="258" r:id="rId9"/>
    <p:sldId id="259" r:id="rId10"/>
    <p:sldId id="260" r:id="rId11"/>
    <p:sldId id="261" r:id="rId12"/>
    <p:sldId id="270" r:id="rId13"/>
    <p:sldId id="263" r:id="rId14"/>
    <p:sldId id="264" r:id="rId15"/>
    <p:sldId id="28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5" r:id="rId30"/>
    <p:sldId id="284" r:id="rId31"/>
    <p:sldId id="286" r:id="rId32"/>
    <p:sldId id="287" r:id="rId33"/>
    <p:sldId id="289" r:id="rId34"/>
    <p:sldId id="281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38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60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1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2FB79-FBBB-4A86-88A7-A552B3CC22BC}" type="doc">
      <dgm:prSet loTypeId="urn:microsoft.com/office/officeart/2005/8/layout/hierarchy5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9D5172C2-4BE9-47BE-A059-A814E001F222}">
      <dgm:prSet phldrT="[Κείμενο]"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ΣΑΡΚΟΕΙΔΩΣΗ ΦΑΙΝΟΤΥΠΟΣ</a:t>
          </a:r>
          <a:endParaRPr lang="el-GR" dirty="0">
            <a:solidFill>
              <a:schemeClr val="tx1"/>
            </a:solidFill>
          </a:endParaRPr>
        </a:p>
      </dgm:t>
    </dgm:pt>
    <dgm:pt modelId="{A1DB2C0D-C412-43AA-B305-55F9FFBCDEDC}" type="parTrans" cxnId="{D809172E-1970-4493-991A-4D035349A898}">
      <dgm:prSet/>
      <dgm:spPr/>
      <dgm:t>
        <a:bodyPr/>
        <a:lstStyle/>
        <a:p>
          <a:endParaRPr lang="el-GR"/>
        </a:p>
      </dgm:t>
    </dgm:pt>
    <dgm:pt modelId="{4FB265ED-6FF6-49E7-973F-3D4B2A0F93B2}" type="sibTrans" cxnId="{D809172E-1970-4493-991A-4D035349A898}">
      <dgm:prSet/>
      <dgm:spPr/>
      <dgm:t>
        <a:bodyPr/>
        <a:lstStyle/>
        <a:p>
          <a:endParaRPr lang="el-GR"/>
        </a:p>
      </dgm:t>
    </dgm:pt>
    <dgm:pt modelId="{BA43AB87-565D-462D-8587-4AF26DE5A3E4}" type="asst">
      <dgm:prSet phldrT="[Κείμενο]"/>
      <dgm:spPr/>
      <dgm:t>
        <a:bodyPr/>
        <a:lstStyle/>
        <a:p>
          <a:r>
            <a:rPr lang="el-GR" dirty="0" smtClean="0">
              <a:solidFill>
                <a:schemeClr val="tx1">
                  <a:lumMod val="95000"/>
                  <a:lumOff val="5000"/>
                </a:schemeClr>
              </a:solidFill>
            </a:rPr>
            <a:t>ΓΕΝΕΤΙΚΗ ΠΡΟΔΙΑΘΕΣΗ / ΓΟΝΟΤΥΠΟΣ</a:t>
          </a:r>
          <a:endParaRPr lang="el-G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9EEC115-6D6E-498D-A779-296C5C2DC039}" type="parTrans" cxnId="{BFFD14E1-C175-41FD-8BBE-A4CB940FD67A}">
      <dgm:prSet/>
      <dgm:spPr/>
      <dgm:t>
        <a:bodyPr/>
        <a:lstStyle/>
        <a:p>
          <a:endParaRPr lang="el-GR"/>
        </a:p>
      </dgm:t>
    </dgm:pt>
    <dgm:pt modelId="{C60655FF-FE52-40BA-BC95-DCB61A7AEC1A}" type="sibTrans" cxnId="{BFFD14E1-C175-41FD-8BBE-A4CB940FD67A}">
      <dgm:prSet/>
      <dgm:spPr/>
      <dgm:t>
        <a:bodyPr/>
        <a:lstStyle/>
        <a:p>
          <a:endParaRPr lang="el-GR"/>
        </a:p>
      </dgm:t>
    </dgm:pt>
    <dgm:pt modelId="{73A4478F-E6BA-4272-B187-B75141D5CCFA}">
      <dgm:prSet phldrT="[Κείμενο]"/>
      <dgm:spPr/>
      <dgm:t>
        <a:bodyPr/>
        <a:lstStyle/>
        <a:p>
          <a:r>
            <a:rPr lang="el-GR" dirty="0" smtClean="0">
              <a:solidFill>
                <a:schemeClr val="tx1">
                  <a:lumMod val="95000"/>
                  <a:lumOff val="5000"/>
                </a:schemeClr>
              </a:solidFill>
            </a:rPr>
            <a:t>ΕΚΘΕΣΗ ΣΕ ΠΕΡΙΒΑΛΛΟΝΤΙΚΟΥΣ ΠΑΡΑΓΟΝΤΕΣ</a:t>
          </a:r>
          <a:endParaRPr lang="el-G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520196B-7E0C-4E40-9ACA-022A204E8147}" type="parTrans" cxnId="{CC3973B7-5496-49E5-9C86-8C4480AD442F}">
      <dgm:prSet/>
      <dgm:spPr/>
      <dgm:t>
        <a:bodyPr/>
        <a:lstStyle/>
        <a:p>
          <a:endParaRPr lang="el-GR"/>
        </a:p>
      </dgm:t>
    </dgm:pt>
    <dgm:pt modelId="{4EF92F38-2B69-40DE-93DF-216BA2E51CD5}" type="sibTrans" cxnId="{CC3973B7-5496-49E5-9C86-8C4480AD442F}">
      <dgm:prSet/>
      <dgm:spPr/>
      <dgm:t>
        <a:bodyPr/>
        <a:lstStyle/>
        <a:p>
          <a:endParaRPr lang="el-GR"/>
        </a:p>
      </dgm:t>
    </dgm:pt>
    <dgm:pt modelId="{FA3153E8-887A-44E6-9858-6BF9E9B9907B}" type="pres">
      <dgm:prSet presAssocID="{1182FB79-FBBB-4A86-88A7-A552B3CC22B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A90160E-8C00-4419-970C-808D886CD376}" type="pres">
      <dgm:prSet presAssocID="{1182FB79-FBBB-4A86-88A7-A552B3CC22BC}" presName="hierFlow" presStyleCnt="0"/>
      <dgm:spPr/>
    </dgm:pt>
    <dgm:pt modelId="{472578E2-9E3D-4E30-8D69-47D692F8E39C}" type="pres">
      <dgm:prSet presAssocID="{1182FB79-FBBB-4A86-88A7-A552B3CC22B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FD9F3DA-E0B8-4756-B098-73D410FE169F}" type="pres">
      <dgm:prSet presAssocID="{9D5172C2-4BE9-47BE-A059-A814E001F222}" presName="Name17" presStyleCnt="0"/>
      <dgm:spPr/>
    </dgm:pt>
    <dgm:pt modelId="{7EA3DC78-9547-4F35-951E-C28DF5CFC775}" type="pres">
      <dgm:prSet presAssocID="{9D5172C2-4BE9-47BE-A059-A814E001F222}" presName="level1Shape" presStyleLbl="node0" presStyleIdx="0" presStyleCnt="1" custLinFactNeighborX="1249" custLinFactNeighborY="-755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9D525F4-48FB-4403-8909-DB55E3F2A624}" type="pres">
      <dgm:prSet presAssocID="{9D5172C2-4BE9-47BE-A059-A814E001F222}" presName="hierChild2" presStyleCnt="0"/>
      <dgm:spPr/>
    </dgm:pt>
    <dgm:pt modelId="{7179FAEB-6AA9-4886-BB9C-118DBBA994B0}" type="pres">
      <dgm:prSet presAssocID="{99EEC115-6D6E-498D-A779-296C5C2DC039}" presName="Name25" presStyleLbl="parChTrans1D2" presStyleIdx="0" presStyleCnt="2"/>
      <dgm:spPr/>
      <dgm:t>
        <a:bodyPr/>
        <a:lstStyle/>
        <a:p>
          <a:endParaRPr lang="el-GR"/>
        </a:p>
      </dgm:t>
    </dgm:pt>
    <dgm:pt modelId="{8C768C50-D511-41F7-8BEB-2582A8AD3D5B}" type="pres">
      <dgm:prSet presAssocID="{99EEC115-6D6E-498D-A779-296C5C2DC039}" presName="connTx" presStyleLbl="parChTrans1D2" presStyleIdx="0" presStyleCnt="2"/>
      <dgm:spPr/>
      <dgm:t>
        <a:bodyPr/>
        <a:lstStyle/>
        <a:p>
          <a:endParaRPr lang="el-GR"/>
        </a:p>
      </dgm:t>
    </dgm:pt>
    <dgm:pt modelId="{3D05B751-1C8F-42D5-AA83-15DDA26E2751}" type="pres">
      <dgm:prSet presAssocID="{BA43AB87-565D-462D-8587-4AF26DE5A3E4}" presName="Name30" presStyleCnt="0"/>
      <dgm:spPr/>
    </dgm:pt>
    <dgm:pt modelId="{32B36856-924F-41D9-ACB1-0B9BABCE85AF}" type="pres">
      <dgm:prSet presAssocID="{BA43AB87-565D-462D-8587-4AF26DE5A3E4}" presName="level2Shape" presStyleLbl="asst1" presStyleIdx="0" presStyleCnt="1"/>
      <dgm:spPr/>
      <dgm:t>
        <a:bodyPr/>
        <a:lstStyle/>
        <a:p>
          <a:endParaRPr lang="el-GR"/>
        </a:p>
      </dgm:t>
    </dgm:pt>
    <dgm:pt modelId="{1132A6E3-768C-4DBD-8039-3A225739E013}" type="pres">
      <dgm:prSet presAssocID="{BA43AB87-565D-462D-8587-4AF26DE5A3E4}" presName="hierChild3" presStyleCnt="0"/>
      <dgm:spPr/>
    </dgm:pt>
    <dgm:pt modelId="{697B16C4-7EFE-4E6F-8D36-92E25C7D369D}" type="pres">
      <dgm:prSet presAssocID="{0520196B-7E0C-4E40-9ACA-022A204E8147}" presName="Name25" presStyleLbl="parChTrans1D2" presStyleIdx="1" presStyleCnt="2"/>
      <dgm:spPr/>
      <dgm:t>
        <a:bodyPr/>
        <a:lstStyle/>
        <a:p>
          <a:endParaRPr lang="el-GR"/>
        </a:p>
      </dgm:t>
    </dgm:pt>
    <dgm:pt modelId="{BDC6CD94-C167-4CF2-B9C6-8B23545AABF4}" type="pres">
      <dgm:prSet presAssocID="{0520196B-7E0C-4E40-9ACA-022A204E8147}" presName="connTx" presStyleLbl="parChTrans1D2" presStyleIdx="1" presStyleCnt="2"/>
      <dgm:spPr/>
      <dgm:t>
        <a:bodyPr/>
        <a:lstStyle/>
        <a:p>
          <a:endParaRPr lang="el-GR"/>
        </a:p>
      </dgm:t>
    </dgm:pt>
    <dgm:pt modelId="{DEBD8B44-FE9F-4A07-9915-932CBBDC4FA5}" type="pres">
      <dgm:prSet presAssocID="{73A4478F-E6BA-4272-B187-B75141D5CCFA}" presName="Name30" presStyleCnt="0"/>
      <dgm:spPr/>
    </dgm:pt>
    <dgm:pt modelId="{6EADA6F1-2165-4F79-B229-17CEBA0098FD}" type="pres">
      <dgm:prSet presAssocID="{73A4478F-E6BA-4272-B187-B75141D5CCFA}" presName="level2Shape" presStyleLbl="node2" presStyleIdx="0" presStyleCnt="1"/>
      <dgm:spPr/>
      <dgm:t>
        <a:bodyPr/>
        <a:lstStyle/>
        <a:p>
          <a:endParaRPr lang="el-GR"/>
        </a:p>
      </dgm:t>
    </dgm:pt>
    <dgm:pt modelId="{33655C54-925B-403F-861B-48F6A88B8953}" type="pres">
      <dgm:prSet presAssocID="{73A4478F-E6BA-4272-B187-B75141D5CCFA}" presName="hierChild3" presStyleCnt="0"/>
      <dgm:spPr/>
    </dgm:pt>
    <dgm:pt modelId="{F7558E28-5974-4421-936F-71444D654B01}" type="pres">
      <dgm:prSet presAssocID="{1182FB79-FBBB-4A86-88A7-A552B3CC22BC}" presName="bgShapesFlow" presStyleCnt="0"/>
      <dgm:spPr/>
    </dgm:pt>
  </dgm:ptLst>
  <dgm:cxnLst>
    <dgm:cxn modelId="{DED0BC09-9F10-4503-8626-DC31C91E1755}" type="presOf" srcId="{73A4478F-E6BA-4272-B187-B75141D5CCFA}" destId="{6EADA6F1-2165-4F79-B229-17CEBA0098FD}" srcOrd="0" destOrd="0" presId="urn:microsoft.com/office/officeart/2005/8/layout/hierarchy5"/>
    <dgm:cxn modelId="{B12BFC95-695C-4FE4-89BD-60C762F7CA54}" type="presOf" srcId="{BA43AB87-565D-462D-8587-4AF26DE5A3E4}" destId="{32B36856-924F-41D9-ACB1-0B9BABCE85AF}" srcOrd="0" destOrd="0" presId="urn:microsoft.com/office/officeart/2005/8/layout/hierarchy5"/>
    <dgm:cxn modelId="{CC3973B7-5496-49E5-9C86-8C4480AD442F}" srcId="{9D5172C2-4BE9-47BE-A059-A814E001F222}" destId="{73A4478F-E6BA-4272-B187-B75141D5CCFA}" srcOrd="1" destOrd="0" parTransId="{0520196B-7E0C-4E40-9ACA-022A204E8147}" sibTransId="{4EF92F38-2B69-40DE-93DF-216BA2E51CD5}"/>
    <dgm:cxn modelId="{10733FDB-866F-4B27-9553-61E2A9EAE3A2}" type="presOf" srcId="{9D5172C2-4BE9-47BE-A059-A814E001F222}" destId="{7EA3DC78-9547-4F35-951E-C28DF5CFC775}" srcOrd="0" destOrd="0" presId="urn:microsoft.com/office/officeart/2005/8/layout/hierarchy5"/>
    <dgm:cxn modelId="{91CA18B2-7C0C-4714-B688-68D93E225ADB}" type="presOf" srcId="{0520196B-7E0C-4E40-9ACA-022A204E8147}" destId="{BDC6CD94-C167-4CF2-B9C6-8B23545AABF4}" srcOrd="1" destOrd="0" presId="urn:microsoft.com/office/officeart/2005/8/layout/hierarchy5"/>
    <dgm:cxn modelId="{E69F40B2-D124-4E44-ACB8-977609B08073}" type="presOf" srcId="{99EEC115-6D6E-498D-A779-296C5C2DC039}" destId="{8C768C50-D511-41F7-8BEB-2582A8AD3D5B}" srcOrd="1" destOrd="0" presId="urn:microsoft.com/office/officeart/2005/8/layout/hierarchy5"/>
    <dgm:cxn modelId="{8A0BF92D-99F6-4778-858F-83D0D2B43F57}" type="presOf" srcId="{0520196B-7E0C-4E40-9ACA-022A204E8147}" destId="{697B16C4-7EFE-4E6F-8D36-92E25C7D369D}" srcOrd="0" destOrd="0" presId="urn:microsoft.com/office/officeart/2005/8/layout/hierarchy5"/>
    <dgm:cxn modelId="{8B67F775-7D43-4AC6-8644-E5CAADE385A3}" type="presOf" srcId="{99EEC115-6D6E-498D-A779-296C5C2DC039}" destId="{7179FAEB-6AA9-4886-BB9C-118DBBA994B0}" srcOrd="0" destOrd="0" presId="urn:microsoft.com/office/officeart/2005/8/layout/hierarchy5"/>
    <dgm:cxn modelId="{D809172E-1970-4493-991A-4D035349A898}" srcId="{1182FB79-FBBB-4A86-88A7-A552B3CC22BC}" destId="{9D5172C2-4BE9-47BE-A059-A814E001F222}" srcOrd="0" destOrd="0" parTransId="{A1DB2C0D-C412-43AA-B305-55F9FFBCDEDC}" sibTransId="{4FB265ED-6FF6-49E7-973F-3D4B2A0F93B2}"/>
    <dgm:cxn modelId="{BFFD14E1-C175-41FD-8BBE-A4CB940FD67A}" srcId="{9D5172C2-4BE9-47BE-A059-A814E001F222}" destId="{BA43AB87-565D-462D-8587-4AF26DE5A3E4}" srcOrd="0" destOrd="0" parTransId="{99EEC115-6D6E-498D-A779-296C5C2DC039}" sibTransId="{C60655FF-FE52-40BA-BC95-DCB61A7AEC1A}"/>
    <dgm:cxn modelId="{75450617-0F2E-4624-A5A1-B1BC582AE7FF}" type="presOf" srcId="{1182FB79-FBBB-4A86-88A7-A552B3CC22BC}" destId="{FA3153E8-887A-44E6-9858-6BF9E9B9907B}" srcOrd="0" destOrd="0" presId="urn:microsoft.com/office/officeart/2005/8/layout/hierarchy5"/>
    <dgm:cxn modelId="{9476E518-FBF9-48EB-821E-5636931A8DAD}" type="presParOf" srcId="{FA3153E8-887A-44E6-9858-6BF9E9B9907B}" destId="{DA90160E-8C00-4419-970C-808D886CD376}" srcOrd="0" destOrd="0" presId="urn:microsoft.com/office/officeart/2005/8/layout/hierarchy5"/>
    <dgm:cxn modelId="{46B2C409-25C4-4DCB-83ED-204240988FB7}" type="presParOf" srcId="{DA90160E-8C00-4419-970C-808D886CD376}" destId="{472578E2-9E3D-4E30-8D69-47D692F8E39C}" srcOrd="0" destOrd="0" presId="urn:microsoft.com/office/officeart/2005/8/layout/hierarchy5"/>
    <dgm:cxn modelId="{B0FD494B-15BC-44E1-A483-6F17AD14AFA8}" type="presParOf" srcId="{472578E2-9E3D-4E30-8D69-47D692F8E39C}" destId="{8FD9F3DA-E0B8-4756-B098-73D410FE169F}" srcOrd="0" destOrd="0" presId="urn:microsoft.com/office/officeart/2005/8/layout/hierarchy5"/>
    <dgm:cxn modelId="{E805084E-DE73-45C1-94E8-0FAA475867B5}" type="presParOf" srcId="{8FD9F3DA-E0B8-4756-B098-73D410FE169F}" destId="{7EA3DC78-9547-4F35-951E-C28DF5CFC775}" srcOrd="0" destOrd="0" presId="urn:microsoft.com/office/officeart/2005/8/layout/hierarchy5"/>
    <dgm:cxn modelId="{A6638F85-2858-4FBA-AD0A-3EC461217A4B}" type="presParOf" srcId="{8FD9F3DA-E0B8-4756-B098-73D410FE169F}" destId="{D9D525F4-48FB-4403-8909-DB55E3F2A624}" srcOrd="1" destOrd="0" presId="urn:microsoft.com/office/officeart/2005/8/layout/hierarchy5"/>
    <dgm:cxn modelId="{E4690B59-FA8E-4EE4-BD37-4DC1DCD2875F}" type="presParOf" srcId="{D9D525F4-48FB-4403-8909-DB55E3F2A624}" destId="{7179FAEB-6AA9-4886-BB9C-118DBBA994B0}" srcOrd="0" destOrd="0" presId="urn:microsoft.com/office/officeart/2005/8/layout/hierarchy5"/>
    <dgm:cxn modelId="{B0E839D5-5D71-4F8B-9045-186FD12C2BD5}" type="presParOf" srcId="{7179FAEB-6AA9-4886-BB9C-118DBBA994B0}" destId="{8C768C50-D511-41F7-8BEB-2582A8AD3D5B}" srcOrd="0" destOrd="0" presId="urn:microsoft.com/office/officeart/2005/8/layout/hierarchy5"/>
    <dgm:cxn modelId="{9E640ECE-A4C1-4263-BAE9-F24BA03F304F}" type="presParOf" srcId="{D9D525F4-48FB-4403-8909-DB55E3F2A624}" destId="{3D05B751-1C8F-42D5-AA83-15DDA26E2751}" srcOrd="1" destOrd="0" presId="urn:microsoft.com/office/officeart/2005/8/layout/hierarchy5"/>
    <dgm:cxn modelId="{E5BF7BBD-6456-4AE5-8031-AD831788AD40}" type="presParOf" srcId="{3D05B751-1C8F-42D5-AA83-15DDA26E2751}" destId="{32B36856-924F-41D9-ACB1-0B9BABCE85AF}" srcOrd="0" destOrd="0" presId="urn:microsoft.com/office/officeart/2005/8/layout/hierarchy5"/>
    <dgm:cxn modelId="{A3E263E7-6014-4834-8B76-D82256CE1426}" type="presParOf" srcId="{3D05B751-1C8F-42D5-AA83-15DDA26E2751}" destId="{1132A6E3-768C-4DBD-8039-3A225739E013}" srcOrd="1" destOrd="0" presId="urn:microsoft.com/office/officeart/2005/8/layout/hierarchy5"/>
    <dgm:cxn modelId="{8DEBD0B2-05DB-4A4D-ABE1-5E98C23A055D}" type="presParOf" srcId="{D9D525F4-48FB-4403-8909-DB55E3F2A624}" destId="{697B16C4-7EFE-4E6F-8D36-92E25C7D369D}" srcOrd="2" destOrd="0" presId="urn:microsoft.com/office/officeart/2005/8/layout/hierarchy5"/>
    <dgm:cxn modelId="{3029E7A2-7DE8-4996-97EE-9B2B39713C67}" type="presParOf" srcId="{697B16C4-7EFE-4E6F-8D36-92E25C7D369D}" destId="{BDC6CD94-C167-4CF2-B9C6-8B23545AABF4}" srcOrd="0" destOrd="0" presId="urn:microsoft.com/office/officeart/2005/8/layout/hierarchy5"/>
    <dgm:cxn modelId="{64770B56-8474-4C2F-8A79-10B632415F43}" type="presParOf" srcId="{D9D525F4-48FB-4403-8909-DB55E3F2A624}" destId="{DEBD8B44-FE9F-4A07-9915-932CBBDC4FA5}" srcOrd="3" destOrd="0" presId="urn:microsoft.com/office/officeart/2005/8/layout/hierarchy5"/>
    <dgm:cxn modelId="{5127ECE6-DD95-4D90-8C02-920D1A6047C8}" type="presParOf" srcId="{DEBD8B44-FE9F-4A07-9915-932CBBDC4FA5}" destId="{6EADA6F1-2165-4F79-B229-17CEBA0098FD}" srcOrd="0" destOrd="0" presId="urn:microsoft.com/office/officeart/2005/8/layout/hierarchy5"/>
    <dgm:cxn modelId="{1CEDBF68-C124-42EE-9DFB-D64C76EAF441}" type="presParOf" srcId="{DEBD8B44-FE9F-4A07-9915-932CBBDC4FA5}" destId="{33655C54-925B-403F-861B-48F6A88B8953}" srcOrd="1" destOrd="0" presId="urn:microsoft.com/office/officeart/2005/8/layout/hierarchy5"/>
    <dgm:cxn modelId="{4CE98BA1-5321-4F03-9E1F-2EE2463CA94C}" type="presParOf" srcId="{FA3153E8-887A-44E6-9858-6BF9E9B9907B}" destId="{F7558E28-5974-4421-936F-71444D654B0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A3DC78-9547-4F35-951E-C28DF5CFC775}">
      <dsp:nvSpPr>
        <dsp:cNvPr id="0" name=""/>
        <dsp:cNvSpPr/>
      </dsp:nvSpPr>
      <dsp:spPr>
        <a:xfrm>
          <a:off x="42828" y="1207762"/>
          <a:ext cx="3428999" cy="17144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>
              <a:solidFill>
                <a:schemeClr val="tx1"/>
              </a:solidFill>
            </a:rPr>
            <a:t>ΣΑΡΚΟΕΙΔΩΣΗ ΦΑΙΝΟΤΥΠΟΣ</a:t>
          </a:r>
          <a:endParaRPr lang="el-GR" sz="2600" kern="1200" dirty="0">
            <a:solidFill>
              <a:schemeClr val="tx1"/>
            </a:solidFill>
          </a:endParaRPr>
        </a:p>
      </dsp:txBody>
      <dsp:txXfrm>
        <a:off x="42828" y="1207762"/>
        <a:ext cx="3428999" cy="1714499"/>
      </dsp:txXfrm>
    </dsp:sp>
    <dsp:sp modelId="{7179FAEB-6AA9-4886-BB9C-118DBBA994B0}">
      <dsp:nvSpPr>
        <dsp:cNvPr id="0" name=""/>
        <dsp:cNvSpPr/>
      </dsp:nvSpPr>
      <dsp:spPr>
        <a:xfrm rot="19632082">
          <a:off x="3345823" y="1601711"/>
          <a:ext cx="1580780" cy="70312"/>
        </a:xfrm>
        <a:custGeom>
          <a:avLst/>
          <a:gdLst/>
          <a:ahLst/>
          <a:cxnLst/>
          <a:rect l="0" t="0" r="0" b="0"/>
          <a:pathLst>
            <a:path>
              <a:moveTo>
                <a:pt x="0" y="35156"/>
              </a:moveTo>
              <a:lnTo>
                <a:pt x="1580780" y="3515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9632082">
        <a:off x="4096694" y="1597347"/>
        <a:ext cx="79039" cy="79039"/>
      </dsp:txXfrm>
    </dsp:sp>
    <dsp:sp modelId="{32B36856-924F-41D9-ACB1-0B9BABCE85AF}">
      <dsp:nvSpPr>
        <dsp:cNvPr id="0" name=""/>
        <dsp:cNvSpPr/>
      </dsp:nvSpPr>
      <dsp:spPr>
        <a:xfrm>
          <a:off x="4800599" y="351472"/>
          <a:ext cx="3428999" cy="17144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ΓΕΝΕΤΙΚΗ ΠΡΟΔΙΑΘΕΣΗ / ΓΟΝΟΤΥΠΟΣ</a:t>
          </a:r>
          <a:endParaRPr lang="el-GR" sz="2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800599" y="351472"/>
        <a:ext cx="3428999" cy="1714499"/>
      </dsp:txXfrm>
    </dsp:sp>
    <dsp:sp modelId="{697B16C4-7EFE-4E6F-8D36-92E25C7D369D}">
      <dsp:nvSpPr>
        <dsp:cNvPr id="0" name=""/>
        <dsp:cNvSpPr/>
      </dsp:nvSpPr>
      <dsp:spPr>
        <a:xfrm rot="2400627">
          <a:off x="3268787" y="2587548"/>
          <a:ext cx="1734854" cy="70312"/>
        </a:xfrm>
        <a:custGeom>
          <a:avLst/>
          <a:gdLst/>
          <a:ahLst/>
          <a:cxnLst/>
          <a:rect l="0" t="0" r="0" b="0"/>
          <a:pathLst>
            <a:path>
              <a:moveTo>
                <a:pt x="0" y="35156"/>
              </a:moveTo>
              <a:lnTo>
                <a:pt x="1734854" y="3515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 rot="2400627">
        <a:off x="4092842" y="2579333"/>
        <a:ext cx="86742" cy="86742"/>
      </dsp:txXfrm>
    </dsp:sp>
    <dsp:sp modelId="{6EADA6F1-2165-4F79-B229-17CEBA0098FD}">
      <dsp:nvSpPr>
        <dsp:cNvPr id="0" name=""/>
        <dsp:cNvSpPr/>
      </dsp:nvSpPr>
      <dsp:spPr>
        <a:xfrm>
          <a:off x="4800599" y="2323147"/>
          <a:ext cx="3428999" cy="17144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ΕΚΘΕΣΗ ΣΕ ΠΕΡΙΒΑΛΛΟΝΤΙΚΟΥΣ ΠΑΡΑΓΟΝΤΕΣ</a:t>
          </a:r>
          <a:endParaRPr lang="el-GR" sz="2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800599" y="2323147"/>
        <a:ext cx="3428999" cy="1714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F1F3A-C04D-482D-B603-D392771AA96C}" type="datetimeFigureOut">
              <a:rPr lang="el-GR" smtClean="0"/>
              <a:pPr/>
              <a:t>25/4/2018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F7C51-CFBB-4FDD-85C8-95682E87A03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Δυστυχώς</a:t>
            </a:r>
            <a:r>
              <a:rPr lang="el-GR" baseline="0" dirty="0" smtClean="0"/>
              <a:t> δεν σχολιάζεται από το συγγραφέα η ακρόαση του αναπνευστικού στην «Παρούσα εξέταση». Θα θέλατε να επαναλάβουμε τα ίδια ευρήματα με την «Προ τετραμήνου»;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F7C51-CFBB-4FDD-85C8-95682E87A030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Προφορικός</a:t>
            </a:r>
            <a:r>
              <a:rPr lang="el-GR" baseline="0" dirty="0" smtClean="0"/>
              <a:t> σχολιασμός παθολογικών ευρημάτων ε/ε.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F7C51-CFBB-4FDD-85C8-95682E87A030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Προφορικός</a:t>
            </a:r>
            <a:r>
              <a:rPr lang="el-GR" baseline="0" dirty="0" smtClean="0"/>
              <a:t> σχολιασμός παθολογικών ευρημάτων ε/ε.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F7C51-CFBB-4FDD-85C8-95682E87A030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F7C51-CFBB-4FDD-85C8-95682E87A030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E3DC-0FAB-49C2-ABDA-F72D6CA697D2}" type="datetimeFigureOut">
              <a:rPr lang="el-GR" smtClean="0"/>
              <a:pPr/>
              <a:t>25/4/2018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E24C-C90D-404F-BFDD-ABB03C2B12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E3DC-0FAB-49C2-ABDA-F72D6CA697D2}" type="datetimeFigureOut">
              <a:rPr lang="el-GR" smtClean="0"/>
              <a:pPr/>
              <a:t>25/4/2018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E24C-C90D-404F-BFDD-ABB03C2B12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E3DC-0FAB-49C2-ABDA-F72D6CA697D2}" type="datetimeFigureOut">
              <a:rPr lang="el-GR" smtClean="0"/>
              <a:pPr/>
              <a:t>25/4/2018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E24C-C90D-404F-BFDD-ABB03C2B12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E3DC-0FAB-49C2-ABDA-F72D6CA697D2}" type="datetimeFigureOut">
              <a:rPr lang="el-GR" smtClean="0"/>
              <a:pPr/>
              <a:t>25/4/2018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E24C-C90D-404F-BFDD-ABB03C2B12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E3DC-0FAB-49C2-ABDA-F72D6CA697D2}" type="datetimeFigureOut">
              <a:rPr lang="el-GR" smtClean="0"/>
              <a:pPr/>
              <a:t>25/4/2018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E24C-C90D-404F-BFDD-ABB03C2B12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E3DC-0FAB-49C2-ABDA-F72D6CA697D2}" type="datetimeFigureOut">
              <a:rPr lang="el-GR" smtClean="0"/>
              <a:pPr/>
              <a:t>25/4/2018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E24C-C90D-404F-BFDD-ABB03C2B12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E3DC-0FAB-49C2-ABDA-F72D6CA697D2}" type="datetimeFigureOut">
              <a:rPr lang="el-GR" smtClean="0"/>
              <a:pPr/>
              <a:t>25/4/2018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E24C-C90D-404F-BFDD-ABB03C2B12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E3DC-0FAB-49C2-ABDA-F72D6CA697D2}" type="datetimeFigureOut">
              <a:rPr lang="el-GR" smtClean="0"/>
              <a:pPr/>
              <a:t>25/4/2018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E24C-C90D-404F-BFDD-ABB03C2B12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E3DC-0FAB-49C2-ABDA-F72D6CA697D2}" type="datetimeFigureOut">
              <a:rPr lang="el-GR" smtClean="0"/>
              <a:pPr/>
              <a:t>25/4/2018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E24C-C90D-404F-BFDD-ABB03C2B12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E3DC-0FAB-49C2-ABDA-F72D6CA697D2}" type="datetimeFigureOut">
              <a:rPr lang="el-GR" smtClean="0"/>
              <a:pPr/>
              <a:t>25/4/2018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E24C-C90D-404F-BFDD-ABB03C2B12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E3DC-0FAB-49C2-ABDA-F72D6CA697D2}" type="datetimeFigureOut">
              <a:rPr lang="el-GR" smtClean="0"/>
              <a:pPr/>
              <a:t>25/4/2018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59E24C-C90D-404F-BFDD-ABB03C2B12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9AE3DC-0FAB-49C2-ABDA-F72D6CA697D2}" type="datetimeFigureOut">
              <a:rPr lang="el-GR" smtClean="0"/>
              <a:pPr/>
              <a:t>25/4/2018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59E24C-C90D-404F-BFDD-ABB03C2B12FF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14413"/>
            <a:ext cx="7924800" cy="455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el-GR" dirty="0" smtClean="0"/>
              <a:t>ΝΟΣΗΛΕΙΑ ΠΡΟ ΤΕΤΡΑΜΗΝΟΥ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Απεικονιστικός έλεγχος με </a:t>
            </a:r>
            <a:r>
              <a:rPr lang="en-US" dirty="0" smtClean="0"/>
              <a:t> CT </a:t>
            </a:r>
            <a:r>
              <a:rPr lang="el-GR" dirty="0" smtClean="0"/>
              <a:t> θώρακος που ανέδειξε:</a:t>
            </a:r>
          </a:p>
          <a:p>
            <a:r>
              <a:rPr lang="el-GR" dirty="0" smtClean="0"/>
              <a:t>Ευρήματα υπέρ χρόνιας καρδιακής ανεπάρκειας</a:t>
            </a:r>
          </a:p>
          <a:p>
            <a:r>
              <a:rPr lang="el-GR" dirty="0" err="1" smtClean="0"/>
              <a:t>Ατελεκτασία</a:t>
            </a:r>
            <a:r>
              <a:rPr lang="el-GR" dirty="0" smtClean="0"/>
              <a:t> βάσεων άμφω</a:t>
            </a:r>
          </a:p>
          <a:p>
            <a:r>
              <a:rPr lang="el-GR" dirty="0" err="1" smtClean="0"/>
              <a:t>Υποπλευριτικό</a:t>
            </a:r>
            <a:r>
              <a:rPr lang="el-GR" dirty="0" smtClean="0"/>
              <a:t> όζο 1.3 </a:t>
            </a:r>
            <a:r>
              <a:rPr lang="en-US" dirty="0" smtClean="0"/>
              <a:t>cm</a:t>
            </a:r>
            <a:r>
              <a:rPr lang="el-GR" dirty="0" smtClean="0"/>
              <a:t> ΔΜΛ</a:t>
            </a:r>
          </a:p>
          <a:p>
            <a:r>
              <a:rPr lang="el-GR" dirty="0" err="1" smtClean="0"/>
              <a:t>Λεμφαδενοπάθεια</a:t>
            </a:r>
            <a:r>
              <a:rPr lang="el-GR" dirty="0" smtClean="0"/>
              <a:t> με </a:t>
            </a:r>
            <a:r>
              <a:rPr lang="el-GR" dirty="0" err="1" smtClean="0"/>
              <a:t>επασβεστώσεις</a:t>
            </a:r>
            <a:r>
              <a:rPr lang="el-GR" dirty="0" smtClean="0"/>
              <a:t> στις πύλες και το </a:t>
            </a:r>
            <a:r>
              <a:rPr lang="el-GR" dirty="0" err="1" smtClean="0"/>
              <a:t>μεσοθωράκιο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ΝΟΣΗΛΕΙΑ ΠΡΟ ΤΕΤΡΑΜΗΝΟΥ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6874"/>
            <a:ext cx="8429684" cy="635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el-GR" dirty="0" smtClean="0"/>
              <a:t>ΠΑΡΟΥΣΑ ΝΟΣΗΛΕΙΑ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r>
              <a:rPr lang="el-GR" dirty="0" smtClean="0"/>
              <a:t>Ακτινογραφία θώρακος: χωρίς εικόνα διηθήματος, </a:t>
            </a:r>
            <a:r>
              <a:rPr lang="el-GR" dirty="0" err="1" smtClean="0"/>
              <a:t>επασβεστωμένη</a:t>
            </a:r>
            <a:r>
              <a:rPr lang="el-GR" dirty="0" smtClean="0"/>
              <a:t> αορτή, προσθετική αορτική βαλβίδα.</a:t>
            </a:r>
          </a:p>
          <a:p>
            <a:r>
              <a:rPr lang="el-GR" dirty="0" smtClean="0"/>
              <a:t>ΗΚΓ: </a:t>
            </a:r>
            <a:r>
              <a:rPr lang="en-US" dirty="0" smtClean="0"/>
              <a:t>SR,</a:t>
            </a:r>
            <a:r>
              <a:rPr lang="el-GR" dirty="0" smtClean="0"/>
              <a:t> χωρίς ισχαιμικές αλλοιώσεις, 50 </a:t>
            </a:r>
            <a:r>
              <a:rPr lang="en-US" dirty="0" err="1" smtClean="0"/>
              <a:t>bpm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ΕΡΓΑΣΤΗΡΙΑΚΟΣ ΕΛΕΓΧΟΣ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4000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εία γραμμή σύνδεσης"/>
          <p:cNvCxnSpPr/>
          <p:nvPr/>
        </p:nvCxnSpPr>
        <p:spPr>
          <a:xfrm>
            <a:off x="0" y="1214422"/>
            <a:ext cx="85010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0" y="5143512"/>
            <a:ext cx="8572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3714744" y="1214422"/>
            <a:ext cx="47863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0" y="4572008"/>
            <a:ext cx="85010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0" y="6215082"/>
            <a:ext cx="5429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0" y="5786454"/>
            <a:ext cx="67865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>
            <a:off x="0" y="6000768"/>
            <a:ext cx="5214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9180000" cy="528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εία γραμμή σύνδεσης"/>
          <p:cNvCxnSpPr/>
          <p:nvPr/>
        </p:nvCxnSpPr>
        <p:spPr>
          <a:xfrm>
            <a:off x="0" y="1428736"/>
            <a:ext cx="85010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>
            <a:endCxn id="3" idx="3"/>
          </p:cNvCxnSpPr>
          <p:nvPr/>
        </p:nvCxnSpPr>
        <p:spPr>
          <a:xfrm flipV="1">
            <a:off x="0" y="3497439"/>
            <a:ext cx="9180000" cy="2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el-GR" dirty="0" smtClean="0"/>
              <a:t>ΠΡΟΒΛΗΜΑΤΑ ΑΣΘΕΝΟΥΣ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Κλινικά:  1)απώλεια ΣΒ, 2)κοιλιακό άλγος, 3)βραδυκαρδία, 4)νοσηλεία για συμπτωματολογία αναπνευστικού, 5)νοητική υστέρηση/</a:t>
            </a:r>
            <a:r>
              <a:rPr lang="el-GR" dirty="0" err="1" smtClean="0"/>
              <a:t>χορειοειδείς</a:t>
            </a:r>
            <a:r>
              <a:rPr lang="el-GR" dirty="0" smtClean="0"/>
              <a:t> κινήσεις</a:t>
            </a:r>
          </a:p>
          <a:p>
            <a:r>
              <a:rPr lang="el-GR" dirty="0" smtClean="0"/>
              <a:t>Εργαστηριακά: 1)αναιμία, 2)έκπτωση νεφρικής λειτουργίας, 3)</a:t>
            </a:r>
            <a:r>
              <a:rPr lang="el-GR" dirty="0" err="1" smtClean="0"/>
              <a:t>υπερασβεστιαιμία</a:t>
            </a:r>
            <a:r>
              <a:rPr lang="el-GR" dirty="0" smtClean="0"/>
              <a:t>, 4) ΑΝΑ θετικά</a:t>
            </a:r>
          </a:p>
          <a:p>
            <a:r>
              <a:rPr lang="el-GR" dirty="0" smtClean="0"/>
              <a:t>Απεικονιστικά: λεμφαδένες πυλών και </a:t>
            </a:r>
            <a:r>
              <a:rPr lang="el-GR" dirty="0" err="1" smtClean="0"/>
              <a:t>μεσοθωρακίου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ΑΡΧΙΚΗ ΕΚΤΙΜΗΣΗ;;;</a:t>
            </a:r>
            <a:endParaRPr lang="el-GR" dirty="0"/>
          </a:p>
        </p:txBody>
      </p:sp>
      <p:pic>
        <p:nvPicPr>
          <p:cNvPr id="4" name="3 - Θέση περιεχομένου" descr="Hi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0549" y="1500188"/>
            <a:ext cx="6542901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ΠΑΡΟΥΣΑ ΝΟΣΗΛΕΙΑ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92500"/>
          </a:bodyPr>
          <a:lstStyle/>
          <a:p>
            <a:r>
              <a:rPr lang="el-GR" b="1" dirty="0" err="1" smtClean="0"/>
              <a:t>Ηπατοϊοί</a:t>
            </a:r>
            <a:r>
              <a:rPr lang="el-GR" b="1" dirty="0" smtClean="0"/>
              <a:t> :</a:t>
            </a:r>
            <a:r>
              <a:rPr lang="el-GR" dirty="0" smtClean="0"/>
              <a:t> ΑΡΝΗΤΙΚΟΙ</a:t>
            </a:r>
          </a:p>
          <a:p>
            <a:r>
              <a:rPr lang="el-GR" b="1" dirty="0" err="1" smtClean="0"/>
              <a:t>Κρυοσφαιρίνες</a:t>
            </a:r>
            <a:r>
              <a:rPr lang="el-GR" b="1" dirty="0" smtClean="0"/>
              <a:t>:</a:t>
            </a:r>
            <a:r>
              <a:rPr lang="el-GR" dirty="0" smtClean="0"/>
              <a:t> ΑΡΝΗΤΙΚΕΣ</a:t>
            </a:r>
          </a:p>
          <a:p>
            <a:r>
              <a:rPr lang="el-GR" b="1" dirty="0" smtClean="0"/>
              <a:t>ΟΜΒ:</a:t>
            </a:r>
            <a:r>
              <a:rPr lang="el-GR" dirty="0" smtClean="0"/>
              <a:t> 7% πλασματοκύτταρα κι αυξημένος αριθμός </a:t>
            </a:r>
            <a:r>
              <a:rPr lang="el-GR" dirty="0" err="1" smtClean="0"/>
              <a:t>μονοκλωνικών</a:t>
            </a:r>
            <a:r>
              <a:rPr lang="el-GR" dirty="0" smtClean="0"/>
              <a:t> πλασματοκυττάρων με κ ελαφρές αλύσους.</a:t>
            </a:r>
          </a:p>
          <a:p>
            <a:r>
              <a:rPr lang="el-GR" b="1" dirty="0" smtClean="0"/>
              <a:t>Ανοσολογικός έλεγχος: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dirty="0" smtClean="0"/>
              <a:t>Anti </a:t>
            </a:r>
            <a:r>
              <a:rPr lang="en-US" dirty="0" err="1" smtClean="0"/>
              <a:t>dsDNA</a:t>
            </a:r>
            <a:r>
              <a:rPr lang="en-US" dirty="0" smtClean="0"/>
              <a:t>, SSA (Ro), SSV (La), </a:t>
            </a:r>
            <a:r>
              <a:rPr lang="en-US" dirty="0" err="1" smtClean="0"/>
              <a:t>Sm</a:t>
            </a:r>
            <a:r>
              <a:rPr lang="en-US" dirty="0" smtClean="0"/>
              <a:t>, RNP</a:t>
            </a:r>
            <a:r>
              <a:rPr lang="el-GR" dirty="0" smtClean="0"/>
              <a:t>: ΑΡΝΗΤΙΚΑ</a:t>
            </a:r>
            <a:endParaRPr lang="en-US" dirty="0" smtClean="0"/>
          </a:p>
          <a:p>
            <a:pPr>
              <a:buFontTx/>
              <a:buChar char="-"/>
            </a:pPr>
            <a:r>
              <a:rPr lang="el-GR" dirty="0" smtClean="0"/>
              <a:t>  β2 </a:t>
            </a:r>
            <a:r>
              <a:rPr lang="el-GR" dirty="0" err="1" smtClean="0"/>
              <a:t>μικροσφαιρίνη</a:t>
            </a:r>
            <a:r>
              <a:rPr lang="el-GR" dirty="0" smtClean="0"/>
              <a:t> , ΑΝΑ 1:1180</a:t>
            </a:r>
          </a:p>
          <a:p>
            <a:r>
              <a:rPr lang="el-GR" b="1" dirty="0" smtClean="0"/>
              <a:t>Η/Φ πρωτεϊνών ορού: </a:t>
            </a:r>
            <a:r>
              <a:rPr lang="el-GR" dirty="0" smtClean="0"/>
              <a:t>μόλις υποσημαινόμενη </a:t>
            </a:r>
            <a:r>
              <a:rPr lang="el-GR" dirty="0" err="1" smtClean="0"/>
              <a:t>υπεργαμμασφαιριναιμία</a:t>
            </a:r>
            <a:endParaRPr lang="el-GR" dirty="0" smtClean="0"/>
          </a:p>
          <a:p>
            <a:r>
              <a:rPr lang="el-GR" b="1" dirty="0" smtClean="0"/>
              <a:t>Ούρα:</a:t>
            </a:r>
            <a:r>
              <a:rPr lang="el-GR" dirty="0" smtClean="0"/>
              <a:t> μικρή ποσότητα πρωτεΐνης </a:t>
            </a:r>
            <a:r>
              <a:rPr lang="en-US" dirty="0" err="1" smtClean="0"/>
              <a:t>Bence</a:t>
            </a:r>
            <a:r>
              <a:rPr lang="en-US" dirty="0" smtClean="0"/>
              <a:t> Jones</a:t>
            </a:r>
            <a:endParaRPr lang="el-GR" dirty="0" smtClean="0"/>
          </a:p>
          <a:p>
            <a:pPr>
              <a:buFontTx/>
              <a:buChar char="-"/>
            </a:pPr>
            <a:endParaRPr lang="el-GR" dirty="0" smtClean="0"/>
          </a:p>
          <a:p>
            <a:pPr>
              <a:buFontTx/>
              <a:buChar char="-"/>
            </a:pPr>
            <a:endParaRPr lang="el-GR" dirty="0"/>
          </a:p>
        </p:txBody>
      </p:sp>
      <p:sp>
        <p:nvSpPr>
          <p:cNvPr id="7" name="6 - Βέλος προς τα επάνω"/>
          <p:cNvSpPr/>
          <p:nvPr/>
        </p:nvSpPr>
        <p:spPr>
          <a:xfrm>
            <a:off x="785786" y="4214818"/>
            <a:ext cx="71438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ΠΑΡΟΥΣΑ ΝΟΣΗΛΕΙΑ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Απεικονιστικός έλεγχος:</a:t>
            </a:r>
          </a:p>
          <a:p>
            <a:pPr algn="just"/>
            <a:r>
              <a:rPr lang="en-US" dirty="0" smtClean="0"/>
              <a:t>CT </a:t>
            </a:r>
            <a:r>
              <a:rPr lang="el-GR" dirty="0" smtClean="0"/>
              <a:t>θώρακος: πολλαπλοί μικροσκοπικοί όζοι </a:t>
            </a:r>
            <a:r>
              <a:rPr lang="el-GR" dirty="0" err="1" smtClean="0"/>
              <a:t>υποπλευριτικά</a:t>
            </a:r>
            <a:r>
              <a:rPr lang="el-GR" dirty="0" smtClean="0"/>
              <a:t>, με εξάλειψη του όζου ΔΜΛ που είχε απεικονιστεί προ τετραμήνου.</a:t>
            </a:r>
          </a:p>
          <a:p>
            <a:pPr algn="just"/>
            <a:r>
              <a:rPr lang="en-US" dirty="0" smtClean="0"/>
              <a:t>CT </a:t>
            </a:r>
            <a:r>
              <a:rPr lang="el-GR" dirty="0" smtClean="0"/>
              <a:t>κοιλίας: κύστη ΔΕ νεφρού, διόγκωση προστάτη αδένα.</a:t>
            </a:r>
          </a:p>
          <a:p>
            <a:pPr algn="just"/>
            <a:r>
              <a:rPr lang="en-US" dirty="0" smtClean="0"/>
              <a:t>U/S</a:t>
            </a:r>
            <a:r>
              <a:rPr lang="el-GR" dirty="0" smtClean="0"/>
              <a:t> θυρεοειδούς: κολλοειδείς κύστεις χωρίς όζους.</a:t>
            </a:r>
          </a:p>
          <a:p>
            <a:pPr algn="just"/>
            <a:r>
              <a:rPr lang="el-GR" dirty="0" smtClean="0"/>
              <a:t>Σπινθηρογράφημα οστών: Διάχυτη </a:t>
            </a:r>
            <a:r>
              <a:rPr lang="el-GR" dirty="0" err="1" smtClean="0"/>
              <a:t>οστεοπενία</a:t>
            </a:r>
            <a:r>
              <a:rPr lang="el-GR" dirty="0" smtClean="0"/>
              <a:t>, οστικές αλλοιώσεις σε: οστά του θόλου κρανίου, κάτω γνάθου και μακρών οστών κάτω άκρων.</a:t>
            </a:r>
          </a:p>
          <a:p>
            <a:pPr algn="just"/>
            <a:r>
              <a:rPr lang="en-US" dirty="0" smtClean="0"/>
              <a:t>PET SCAN</a:t>
            </a:r>
            <a:r>
              <a:rPr lang="el-GR" dirty="0" smtClean="0"/>
              <a:t>: </a:t>
            </a:r>
            <a:r>
              <a:rPr lang="el-GR" dirty="0" err="1" smtClean="0"/>
              <a:t>λεμφαδενοπάθεια</a:t>
            </a:r>
            <a:r>
              <a:rPr lang="el-GR" dirty="0" smtClean="0"/>
              <a:t> πυλών και </a:t>
            </a:r>
            <a:r>
              <a:rPr lang="el-GR" dirty="0" err="1" smtClean="0"/>
              <a:t>μεσοθωρακίου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7958166" cy="771508"/>
          </a:xfrm>
        </p:spPr>
        <p:txBody>
          <a:bodyPr>
            <a:normAutofit fontScale="90000"/>
          </a:bodyPr>
          <a:lstStyle/>
          <a:p>
            <a:r>
              <a:rPr lang="el-GR" sz="4800" dirty="0" smtClean="0"/>
              <a:t>ΠΑΡΟΥΣΑ ΝΟΣΗΛΕΙΑ</a:t>
            </a:r>
            <a:endParaRPr lang="el-GR" sz="48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2"/>
          </p:nvPr>
        </p:nvSpPr>
        <p:spPr>
          <a:xfrm>
            <a:off x="142844" y="1643050"/>
            <a:ext cx="2957506" cy="4538682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Πραγματοποιήθηκε βιοψία νεφρού η οποία ανέδειξε: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err="1" smtClean="0"/>
              <a:t>Σπειραματοσκλήρυνση</a:t>
            </a:r>
            <a:r>
              <a:rPr lang="el-GR" sz="2000" dirty="0" smtClean="0"/>
              <a:t> (2/6 </a:t>
            </a:r>
            <a:r>
              <a:rPr lang="el-GR" sz="2000" dirty="0" err="1" smtClean="0"/>
              <a:t>νεφρώνες</a:t>
            </a:r>
            <a:r>
              <a:rPr lang="el-GR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Διάμεση </a:t>
            </a:r>
            <a:r>
              <a:rPr lang="el-GR" sz="2000" dirty="0" err="1" smtClean="0"/>
              <a:t>ίνωση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Ατροφία σπειραμάτων η οποία επηρέαζε το 30% του φλοιού.</a:t>
            </a:r>
          </a:p>
          <a:p>
            <a:r>
              <a:rPr lang="el-GR" sz="2000" dirty="0" smtClean="0"/>
              <a:t>Ευρήματα υπέρ</a:t>
            </a:r>
          </a:p>
          <a:p>
            <a:r>
              <a:rPr lang="el-GR" sz="2000" b="1" dirty="0" smtClean="0"/>
              <a:t>ενεργού διάμεσης </a:t>
            </a:r>
            <a:r>
              <a:rPr lang="el-GR" sz="2000" b="1" dirty="0" err="1" smtClean="0"/>
              <a:t>σπειραματονεφρίτιδας</a:t>
            </a:r>
            <a:endParaRPr lang="el-GR" sz="20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285860"/>
            <a:ext cx="5737731" cy="503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928670"/>
            <a:ext cx="8329642" cy="5000660"/>
          </a:xfrm>
        </p:spPr>
        <p:txBody>
          <a:bodyPr/>
          <a:lstStyle/>
          <a:p>
            <a:pPr algn="just">
              <a:buNone/>
            </a:pPr>
            <a:r>
              <a:rPr lang="el-GR" dirty="0" smtClean="0"/>
              <a:t>   Ασθενής 78 ετών παραπέμφθηκε στο ΤΕΠ από το τακτικό ιατρείο λόγω : </a:t>
            </a:r>
          </a:p>
          <a:p>
            <a:pPr algn="just"/>
            <a:r>
              <a:rPr lang="el-GR" dirty="0" smtClean="0"/>
              <a:t>Αδυναμίας – καταβολής, απώλειας όρεξης και ΣΒ (</a:t>
            </a:r>
            <a:r>
              <a:rPr lang="en-US" dirty="0" smtClean="0"/>
              <a:t>~</a:t>
            </a:r>
            <a:r>
              <a:rPr lang="el-GR" dirty="0" smtClean="0"/>
              <a:t>4.5</a:t>
            </a:r>
            <a:r>
              <a:rPr lang="en-US" dirty="0" smtClean="0"/>
              <a:t> Kg </a:t>
            </a:r>
            <a:r>
              <a:rPr lang="el-GR" dirty="0" smtClean="0"/>
              <a:t> σε διάστημα </a:t>
            </a:r>
            <a:r>
              <a:rPr lang="en-US" dirty="0" smtClean="0"/>
              <a:t>3 </a:t>
            </a:r>
            <a:r>
              <a:rPr lang="el-GR" dirty="0" smtClean="0"/>
              <a:t>μηνών)</a:t>
            </a:r>
          </a:p>
          <a:p>
            <a:pPr algn="just"/>
            <a:r>
              <a:rPr lang="el-GR" dirty="0" smtClean="0"/>
              <a:t>Κοιλιακού</a:t>
            </a:r>
            <a:r>
              <a:rPr lang="en-US" dirty="0" smtClean="0"/>
              <a:t> </a:t>
            </a:r>
            <a:r>
              <a:rPr lang="el-GR" dirty="0" smtClean="0"/>
              <a:t>άλγους εντοπιζόμενου κυρίως στο υπογάστριο, οσφυαλγίας, δυσκοιλιότητας</a:t>
            </a:r>
          </a:p>
          <a:p>
            <a:pPr algn="just"/>
            <a:r>
              <a:rPr lang="el-GR" dirty="0" smtClean="0"/>
              <a:t>Πολυουρίας,</a:t>
            </a:r>
            <a:r>
              <a:rPr lang="en-US" dirty="0" smtClean="0"/>
              <a:t> </a:t>
            </a:r>
            <a:r>
              <a:rPr lang="el-GR" dirty="0" smtClean="0"/>
              <a:t>με </a:t>
            </a:r>
            <a:r>
              <a:rPr lang="en-US" dirty="0" smtClean="0"/>
              <a:t>2 </a:t>
            </a:r>
            <a:r>
              <a:rPr lang="el-GR" dirty="0" smtClean="0"/>
              <a:t>αναφερόμενα επεισόδια αιματουρίας τους τελευταίους </a:t>
            </a:r>
            <a:r>
              <a:rPr lang="en-US" dirty="0" smtClean="0"/>
              <a:t>2 </a:t>
            </a:r>
            <a:r>
              <a:rPr lang="el-GR" dirty="0" smtClean="0"/>
              <a:t>μήνες</a:t>
            </a:r>
          </a:p>
          <a:p>
            <a:pPr algn="just"/>
            <a:r>
              <a:rPr lang="el-GR" dirty="0" smtClean="0"/>
              <a:t>Βραδυκαρδίας </a:t>
            </a:r>
          </a:p>
          <a:p>
            <a:pPr algn="just"/>
            <a:r>
              <a:rPr lang="el-GR" dirty="0" smtClean="0"/>
              <a:t>Νοητικής έκπτωσης και έναρξης </a:t>
            </a:r>
            <a:r>
              <a:rPr lang="el-GR" dirty="0" err="1" smtClean="0"/>
              <a:t>χορειοειδών</a:t>
            </a:r>
            <a:r>
              <a:rPr lang="el-GR" dirty="0" smtClean="0"/>
              <a:t> κινήσεων</a:t>
            </a:r>
          </a:p>
          <a:p>
            <a:pPr algn="just">
              <a:buNone/>
            </a:pPr>
            <a:r>
              <a:rPr lang="el-GR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el-GR" dirty="0" smtClean="0"/>
              <a:t>ΔΙΑΦΟΡΙΚΗ ΔΙΑΓΝΩΣΗ</a:t>
            </a:r>
            <a:endParaRPr lang="el-GR" dirty="0"/>
          </a:p>
        </p:txBody>
      </p:sp>
      <p:pic>
        <p:nvPicPr>
          <p:cNvPr id="7" name="6 - Θέση περιεχομένου" descr="diff-diagno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343150"/>
            <a:ext cx="57150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ΔΙΑΦΟΡΙΚΗ ΔΙΑΓΝΩΣΗ ΥΠΕΡΑΣΒΕΣΤΙΑΙΜΙΑΣ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pPr>
              <a:buNone/>
            </a:pPr>
            <a:r>
              <a:rPr lang="el-GR" b="1" dirty="0" smtClean="0"/>
              <a:t>Παθήσεις σχετιζόμενες με </a:t>
            </a:r>
            <a:r>
              <a:rPr lang="en-US" b="1" dirty="0" smtClean="0"/>
              <a:t>PTH</a:t>
            </a:r>
            <a:r>
              <a:rPr lang="el-GR" b="1" dirty="0" smtClean="0"/>
              <a:t>:</a:t>
            </a:r>
            <a:endParaRPr lang="el-GR" dirty="0" smtClean="0"/>
          </a:p>
          <a:p>
            <a:r>
              <a:rPr lang="el-GR" dirty="0" smtClean="0"/>
              <a:t>Πρωτοπαθής </a:t>
            </a:r>
            <a:r>
              <a:rPr lang="el-GR" dirty="0" err="1" smtClean="0"/>
              <a:t>υπερπαραθυρεοειδισμός</a:t>
            </a:r>
            <a:r>
              <a:rPr lang="el-GR" dirty="0" smtClean="0"/>
              <a:t> (</a:t>
            </a:r>
            <a:r>
              <a:rPr lang="el-GR" dirty="0" smtClean="0">
                <a:latin typeface="Arial"/>
                <a:cs typeface="Arial"/>
              </a:rPr>
              <a:t>≠ </a:t>
            </a:r>
            <a:r>
              <a:rPr lang="el-GR" dirty="0" smtClean="0">
                <a:solidFill>
                  <a:srgbClr val="C00000"/>
                </a:solidFill>
              </a:rPr>
              <a:t>πολύ υψηλή τιμή ασβεστίου ορού</a:t>
            </a:r>
            <a:r>
              <a:rPr lang="el-GR" dirty="0" smtClean="0"/>
              <a:t>)</a:t>
            </a:r>
          </a:p>
          <a:p>
            <a:r>
              <a:rPr lang="el-GR" dirty="0" err="1" smtClean="0"/>
              <a:t>Τριτοπαθής</a:t>
            </a:r>
            <a:r>
              <a:rPr lang="el-GR" dirty="0" smtClean="0"/>
              <a:t> </a:t>
            </a:r>
            <a:r>
              <a:rPr lang="el-GR" dirty="0" err="1" smtClean="0"/>
              <a:t>υπερπαραθυρεοειδισμός</a:t>
            </a:r>
            <a:r>
              <a:rPr lang="el-GR" dirty="0" smtClean="0"/>
              <a:t> (</a:t>
            </a:r>
            <a:r>
              <a:rPr lang="el-GR" dirty="0" smtClean="0">
                <a:latin typeface="Arial"/>
                <a:cs typeface="Arial"/>
              </a:rPr>
              <a:t>≠ </a:t>
            </a:r>
            <a:r>
              <a:rPr lang="el-GR" dirty="0" smtClean="0">
                <a:solidFill>
                  <a:srgbClr val="C00000"/>
                </a:solidFill>
              </a:rPr>
              <a:t>πρόσφατη έναρξη συμπτωματολογίας</a:t>
            </a:r>
            <a:r>
              <a:rPr lang="el-GR" dirty="0" smtClean="0"/>
              <a:t>)</a:t>
            </a:r>
          </a:p>
          <a:p>
            <a:r>
              <a:rPr lang="el-GR" dirty="0" err="1" smtClean="0"/>
              <a:t>Οικογενής</a:t>
            </a:r>
            <a:r>
              <a:rPr lang="el-GR" dirty="0" smtClean="0"/>
              <a:t> </a:t>
            </a:r>
            <a:r>
              <a:rPr lang="el-GR" dirty="0" err="1" smtClean="0"/>
              <a:t>υπασβεστιουρική</a:t>
            </a:r>
            <a:r>
              <a:rPr lang="el-GR" dirty="0" smtClean="0"/>
              <a:t> </a:t>
            </a:r>
            <a:r>
              <a:rPr lang="el-GR" dirty="0" err="1" smtClean="0"/>
              <a:t>υπερασβεστιαιμία</a:t>
            </a:r>
            <a:r>
              <a:rPr lang="el-GR" dirty="0" smtClean="0"/>
              <a:t> (</a:t>
            </a:r>
            <a:r>
              <a:rPr lang="el-GR" dirty="0" smtClean="0">
                <a:latin typeface="Arial"/>
                <a:cs typeface="Arial"/>
              </a:rPr>
              <a:t>≠ </a:t>
            </a:r>
            <a:r>
              <a:rPr lang="el-GR" dirty="0" smtClean="0">
                <a:solidFill>
                  <a:srgbClr val="C00000"/>
                </a:solidFill>
              </a:rPr>
              <a:t>συνήθως ηπιότερη συμπτωματολογία, χαμηλότερα επίπεδα ασβεστίου</a:t>
            </a:r>
            <a:r>
              <a:rPr lang="el-GR" dirty="0" smtClean="0"/>
              <a:t>)</a:t>
            </a:r>
          </a:p>
          <a:p>
            <a:r>
              <a:rPr lang="el-GR" dirty="0" err="1" smtClean="0"/>
              <a:t>Λίθιο</a:t>
            </a:r>
            <a:r>
              <a:rPr lang="el-GR" dirty="0" smtClean="0"/>
              <a:t> (</a:t>
            </a:r>
            <a:r>
              <a:rPr lang="el-GR" dirty="0" smtClean="0">
                <a:solidFill>
                  <a:srgbClr val="C00000"/>
                </a:solidFill>
              </a:rPr>
              <a:t>-</a:t>
            </a:r>
            <a:r>
              <a:rPr lang="el-GR" dirty="0" smtClean="0"/>
              <a:t>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ΔΙΑΦΟΡΙΚΗ ΔΙΑΓΝΩΣΗ ΥΠΕΡΑΣΒΕΣΤΙΑΙΜΙΑΣ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dirty="0" smtClean="0"/>
              <a:t>Παθήσεις μη σχετιζόμενες με </a:t>
            </a:r>
            <a:r>
              <a:rPr lang="en-US" b="1" dirty="0" smtClean="0"/>
              <a:t>PTH</a:t>
            </a:r>
            <a:r>
              <a:rPr lang="el-GR" b="1" dirty="0" smtClean="0"/>
              <a:t>:</a:t>
            </a:r>
          </a:p>
          <a:p>
            <a:r>
              <a:rPr lang="el-GR" dirty="0" smtClean="0"/>
              <a:t>Παρεντερική διατροφή, παρατεταμένος </a:t>
            </a:r>
            <a:r>
              <a:rPr lang="el-GR" dirty="0" err="1" smtClean="0"/>
              <a:t>κλινοστατισμός</a:t>
            </a:r>
            <a:r>
              <a:rPr lang="el-GR" dirty="0" smtClean="0"/>
              <a:t>, </a:t>
            </a:r>
            <a:r>
              <a:rPr lang="en-US" dirty="0" smtClean="0"/>
              <a:t>milk alkali syndrome</a:t>
            </a:r>
            <a:endParaRPr lang="el-GR" dirty="0" smtClean="0"/>
          </a:p>
          <a:p>
            <a:r>
              <a:rPr lang="el-GR" dirty="0" smtClean="0"/>
              <a:t>Φάρμακα: </a:t>
            </a:r>
            <a:r>
              <a:rPr lang="el-GR" dirty="0" err="1" smtClean="0"/>
              <a:t>θειαζίδες</a:t>
            </a:r>
            <a:r>
              <a:rPr lang="el-GR" dirty="0" smtClean="0"/>
              <a:t>, ασβέστιο, συμπληρώματα βιταμίνης </a:t>
            </a:r>
            <a:r>
              <a:rPr lang="en-US" dirty="0" smtClean="0"/>
              <a:t>D </a:t>
            </a:r>
            <a:r>
              <a:rPr lang="el-GR" dirty="0" smtClean="0"/>
              <a:t>και βιταμίνης Α (</a:t>
            </a:r>
            <a:r>
              <a:rPr lang="el-GR" dirty="0" smtClean="0">
                <a:latin typeface="Arial"/>
                <a:cs typeface="Arial"/>
              </a:rPr>
              <a:t>≠ </a:t>
            </a:r>
            <a:r>
              <a:rPr lang="el-GR" dirty="0" smtClean="0">
                <a:solidFill>
                  <a:srgbClr val="C00000"/>
                </a:solidFill>
                <a:latin typeface="Arial"/>
                <a:cs typeface="Arial"/>
              </a:rPr>
              <a:t>κφ </a:t>
            </a:r>
            <a:r>
              <a:rPr lang="en-US" dirty="0" err="1" smtClean="0">
                <a:solidFill>
                  <a:srgbClr val="C00000"/>
                </a:solidFill>
                <a:latin typeface="Arial"/>
                <a:cs typeface="Arial"/>
              </a:rPr>
              <a:t>Vit</a:t>
            </a:r>
            <a:r>
              <a:rPr lang="el-GR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lang="el-GR" dirty="0" smtClean="0"/>
              <a:t>)</a:t>
            </a:r>
          </a:p>
          <a:p>
            <a:r>
              <a:rPr lang="el-GR" dirty="0" smtClean="0"/>
              <a:t>Ενδοκρινολογικές διαταραχές</a:t>
            </a:r>
            <a:r>
              <a:rPr lang="en-US" dirty="0" smtClean="0"/>
              <a:t>: </a:t>
            </a:r>
            <a:r>
              <a:rPr lang="el-GR" dirty="0" smtClean="0"/>
              <a:t>Υπερθυρεοειδισμός, </a:t>
            </a:r>
            <a:r>
              <a:rPr lang="en-US" dirty="0" smtClean="0"/>
              <a:t>Addison</a:t>
            </a:r>
            <a:r>
              <a:rPr lang="el-GR" dirty="0" smtClean="0"/>
              <a:t> (</a:t>
            </a:r>
            <a:r>
              <a:rPr lang="el-GR" dirty="0" smtClean="0">
                <a:latin typeface="Arial"/>
                <a:cs typeface="Arial"/>
              </a:rPr>
              <a:t>≠ </a:t>
            </a:r>
            <a:r>
              <a:rPr lang="el-GR" dirty="0" smtClean="0">
                <a:solidFill>
                  <a:srgbClr val="C00000"/>
                </a:solidFill>
              </a:rPr>
              <a:t>αρνητικός εργαστηριακός έλεγχος</a:t>
            </a:r>
            <a:r>
              <a:rPr lang="el-GR" dirty="0" smtClean="0"/>
              <a:t>)</a:t>
            </a:r>
          </a:p>
          <a:p>
            <a:r>
              <a:rPr lang="el-GR" dirty="0" err="1" smtClean="0"/>
              <a:t>Κοκκιωματώδεις</a:t>
            </a:r>
            <a:r>
              <a:rPr lang="el-GR" dirty="0" smtClean="0"/>
              <a:t> νόσοι: ΤΒ (</a:t>
            </a:r>
            <a:r>
              <a:rPr lang="el-GR" dirty="0" smtClean="0">
                <a:latin typeface="Arial"/>
                <a:cs typeface="Arial"/>
              </a:rPr>
              <a:t>≠ </a:t>
            </a:r>
            <a:r>
              <a:rPr lang="el-GR" dirty="0" smtClean="0">
                <a:solidFill>
                  <a:srgbClr val="C00000"/>
                </a:solidFill>
              </a:rPr>
              <a:t>αρνητική Μ</a:t>
            </a:r>
            <a:r>
              <a:rPr lang="en-US" dirty="0" err="1" smtClean="0">
                <a:solidFill>
                  <a:srgbClr val="C00000"/>
                </a:solidFill>
              </a:rPr>
              <a:t>antoux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el-GR" dirty="0" err="1" smtClean="0"/>
              <a:t>σαρκοείδωση</a:t>
            </a:r>
            <a:r>
              <a:rPr lang="el-GR" dirty="0" smtClean="0"/>
              <a:t> </a:t>
            </a:r>
          </a:p>
          <a:p>
            <a:r>
              <a:rPr lang="el-GR" dirty="0" err="1" smtClean="0"/>
              <a:t>Νεοεξεργασίες</a:t>
            </a:r>
            <a:r>
              <a:rPr lang="el-GR" dirty="0" smtClean="0"/>
              <a:t>, λέμφωμα, </a:t>
            </a:r>
            <a:r>
              <a:rPr lang="el-GR" dirty="0" err="1" smtClean="0"/>
              <a:t>μυέλωμα</a:t>
            </a:r>
            <a:r>
              <a:rPr lang="el-GR" dirty="0" smtClean="0"/>
              <a:t>  (</a:t>
            </a:r>
            <a:r>
              <a:rPr lang="el-GR" dirty="0" smtClean="0">
                <a:latin typeface="Arial"/>
                <a:cs typeface="Arial"/>
              </a:rPr>
              <a:t>≠ </a:t>
            </a:r>
            <a:r>
              <a:rPr lang="el-GR" dirty="0" smtClean="0">
                <a:solidFill>
                  <a:srgbClr val="C00000"/>
                </a:solidFill>
              </a:rPr>
              <a:t>μη τυπικές οστεολυτικές βλάβες,  &lt;10% πλασματοκύτταρα στο μυελό από την ΟΜΒ, μη αξιολογήσιμη Η/Φ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el-GR" dirty="0" smtClean="0"/>
              <a:t>ΝΕΦΡΙΚΗ ΑΝΕΠΑΡΚΕΙΑ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pPr algn="just"/>
            <a:r>
              <a:rPr lang="el-GR" dirty="0" smtClean="0"/>
              <a:t>Ο ασθενής παρουσίαζε ευρήματα υπέρ ΚΑ στην προηγούμενη νοσηλεία με </a:t>
            </a:r>
            <a:r>
              <a:rPr lang="en-US" dirty="0" smtClean="0"/>
              <a:t>EF </a:t>
            </a:r>
            <a:r>
              <a:rPr lang="el-GR" dirty="0" smtClean="0"/>
              <a:t>που δεν δικαιολογεί την πιθανότητα </a:t>
            </a:r>
            <a:r>
              <a:rPr lang="el-GR" dirty="0" err="1" smtClean="0"/>
              <a:t>υποάρδρευσης</a:t>
            </a:r>
            <a:r>
              <a:rPr lang="el-GR" dirty="0" smtClean="0"/>
              <a:t> ιστών.</a:t>
            </a:r>
          </a:p>
          <a:p>
            <a:pPr algn="just"/>
            <a:r>
              <a:rPr lang="el-GR" dirty="0" smtClean="0"/>
              <a:t>Από τον απεικονιστικό έλεγχο στον οποίο υπεβλήθη κατά τις δύο νοσηλείες του, δεν διαπιστώνεται εικόνα απόφραξης του ουροποιητικού.</a:t>
            </a:r>
          </a:p>
          <a:p>
            <a:pPr algn="just"/>
            <a:r>
              <a:rPr lang="el-GR" dirty="0" smtClean="0"/>
              <a:t> Λόγω των παραπάνω καθώς και της βιοψίας νεφρού, θεωρούμε πως πρόκειται για έκπτωση νεφρικής λειτουργίας νεφρικής αιτιολογίας.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Δ/Δ ΥΠΕΡΑΣΒΕΣΤΙΑΙΜΙΑ &amp; ΝΕΦΡΙΚΗ ΑΝΕΠΑΡΚΕΙΑ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lnSpcReduction="10000"/>
          </a:bodyPr>
          <a:lstStyle/>
          <a:p>
            <a:r>
              <a:rPr lang="el-GR" dirty="0" err="1" smtClean="0"/>
              <a:t>Υπερασβεστιαιμία</a:t>
            </a:r>
            <a:r>
              <a:rPr lang="el-GR" dirty="0" smtClean="0"/>
              <a:t> (</a:t>
            </a:r>
            <a:r>
              <a:rPr lang="el-GR" dirty="0" smtClean="0">
                <a:latin typeface="Arial"/>
                <a:cs typeface="Arial"/>
              </a:rPr>
              <a:t>≠ </a:t>
            </a:r>
            <a:r>
              <a:rPr lang="el-GR" dirty="0" smtClean="0">
                <a:solidFill>
                  <a:srgbClr val="C00000"/>
                </a:solidFill>
              </a:rPr>
              <a:t>χωρίς εικόνα </a:t>
            </a:r>
            <a:r>
              <a:rPr lang="el-GR" dirty="0" err="1" smtClean="0">
                <a:solidFill>
                  <a:srgbClr val="C00000"/>
                </a:solidFill>
              </a:rPr>
              <a:t>νεφρασβέστωσης</a:t>
            </a:r>
            <a:r>
              <a:rPr lang="el-GR" dirty="0" smtClean="0"/>
              <a:t>)</a:t>
            </a:r>
          </a:p>
          <a:p>
            <a:r>
              <a:rPr lang="el-GR" dirty="0" smtClean="0"/>
              <a:t>Νεοπλασία – Πολλαπλό </a:t>
            </a:r>
            <a:r>
              <a:rPr lang="el-GR" dirty="0" err="1" smtClean="0"/>
              <a:t>Μυέλωμα</a:t>
            </a:r>
            <a:r>
              <a:rPr lang="el-GR" dirty="0" smtClean="0"/>
              <a:t> – Λέμφωμα (</a:t>
            </a:r>
            <a:r>
              <a:rPr lang="el-GR" dirty="0" smtClean="0">
                <a:latin typeface="Arial"/>
                <a:cs typeface="Arial"/>
              </a:rPr>
              <a:t>≠ </a:t>
            </a:r>
            <a:r>
              <a:rPr lang="el-GR" dirty="0" smtClean="0">
                <a:solidFill>
                  <a:srgbClr val="C00000"/>
                </a:solidFill>
              </a:rPr>
              <a:t>μη συμβατή εικόνα από απεικονιστικά, εργαστηριακά –βιοψία</a:t>
            </a:r>
            <a:r>
              <a:rPr lang="el-GR" dirty="0" smtClean="0"/>
              <a:t>)</a:t>
            </a:r>
          </a:p>
          <a:p>
            <a:r>
              <a:rPr lang="el-GR" b="1" dirty="0" err="1" smtClean="0"/>
              <a:t>Κοκκιωματώδεις</a:t>
            </a:r>
            <a:r>
              <a:rPr lang="el-GR" b="1" dirty="0" smtClean="0"/>
              <a:t> νόσοι:</a:t>
            </a:r>
          </a:p>
          <a:p>
            <a:pPr>
              <a:buNone/>
            </a:pPr>
            <a:r>
              <a:rPr lang="el-GR" b="1" dirty="0" smtClean="0"/>
              <a:t>    -</a:t>
            </a:r>
            <a:r>
              <a:rPr lang="el-GR" dirty="0" smtClean="0"/>
              <a:t>ΤΒ: Παλαιότερη έκθεση στο </a:t>
            </a:r>
            <a:r>
              <a:rPr lang="en-US" dirty="0" smtClean="0"/>
              <a:t>Mycobacterium</a:t>
            </a:r>
            <a:r>
              <a:rPr lang="el-GR" dirty="0" smtClean="0"/>
              <a:t>, χωρίς ωστόσο κλινικές εκδηλώσεις συμβατές με τη νόσο.</a:t>
            </a:r>
          </a:p>
          <a:p>
            <a:pPr>
              <a:buNone/>
            </a:pPr>
            <a:r>
              <a:rPr lang="el-GR" b="1" dirty="0" smtClean="0"/>
              <a:t>    -</a:t>
            </a:r>
            <a:r>
              <a:rPr lang="el-GR" dirty="0" err="1" smtClean="0"/>
              <a:t>Σαρκοείδωση</a:t>
            </a:r>
            <a:r>
              <a:rPr lang="el-GR" dirty="0" smtClean="0"/>
              <a:t>: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οστικές αλλοιώσεις,  υψηλή τιμή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ACE – ALP-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γ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GT,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</a:rPr>
              <a:t>λεμφαδενοπάθεια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πυλών και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</a:rPr>
              <a:t>μεσοθωρακίου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, προσβολή νεφρού, πιθανή προσβολή ΚΝΣ, ανεργία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Mantoux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l-GR" b="1" dirty="0" smtClean="0"/>
          </a:p>
          <a:p>
            <a:pPr marL="1168400" indent="-1168400"/>
            <a:endParaRPr lang="el-GR" b="1" dirty="0" smtClean="0"/>
          </a:p>
          <a:p>
            <a:pPr marL="1076325" indent="-1076325">
              <a:buNone/>
            </a:pP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56"/>
          </a:xfrm>
        </p:spPr>
        <p:txBody>
          <a:bodyPr>
            <a:normAutofit/>
          </a:bodyPr>
          <a:lstStyle/>
          <a:p>
            <a:r>
              <a:rPr lang="el-GR" dirty="0" smtClean="0"/>
              <a:t>ΠΑΡΟΥΣΑ ΝΟΣΗΛΕΙΑ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038600" cy="5072097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Προς επιβεβαίωση της παραπάνω διάγνωσης ελήφθη βιοψία παρατραχειακού λεμφαδένα που ανέδειξε :</a:t>
            </a:r>
          </a:p>
          <a:p>
            <a:pPr>
              <a:buNone/>
            </a:pPr>
            <a:r>
              <a:rPr lang="el-GR" dirty="0" smtClean="0"/>
              <a:t>    </a:t>
            </a:r>
            <a:r>
              <a:rPr lang="el-GR" b="1" dirty="0" smtClean="0"/>
              <a:t>συμπαγή, συρρέοντα , μη νεκρωτικά κοκκιώματα με μικροεστιακές νεκρώσεις.</a:t>
            </a:r>
            <a:endParaRPr lang="el-GR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110014"/>
            <a:ext cx="4429156" cy="546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ΤΕΛΙΚΗ ΔΙΑΓΝΩΣΗ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ΣΑΡΚΟΕΙΔΩΣΗ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el-GR" dirty="0" smtClean="0"/>
              <a:t>ΣΑΡΚΟΕΙΔΩΣΗ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r>
              <a:rPr lang="el-GR" dirty="0" err="1" smtClean="0"/>
              <a:t>Πολυσυστηματική</a:t>
            </a:r>
            <a:r>
              <a:rPr lang="el-GR" dirty="0" smtClean="0"/>
              <a:t> νόσος αγνώστου αιτιολογίας.</a:t>
            </a:r>
          </a:p>
          <a:p>
            <a:r>
              <a:rPr lang="el-GR" dirty="0" smtClean="0"/>
              <a:t>Συνήθως προσβάλλει ενήλικες νεαρής ή μέσης ηλικίας.</a:t>
            </a:r>
          </a:p>
          <a:p>
            <a:r>
              <a:rPr lang="el-GR" dirty="0" smtClean="0"/>
              <a:t>Παρατηρείται συχνότερα σε άτομα της μαύρης φυλής.</a:t>
            </a:r>
          </a:p>
          <a:p>
            <a:r>
              <a:rPr lang="el-GR" dirty="0" smtClean="0"/>
              <a:t>Εκδηλώνεται συνήθως με πυλαία </a:t>
            </a:r>
            <a:r>
              <a:rPr lang="el-GR" dirty="0" err="1" smtClean="0"/>
              <a:t>λεμφαδενοπάθεια</a:t>
            </a:r>
            <a:r>
              <a:rPr lang="el-GR" dirty="0" smtClean="0"/>
              <a:t>, πνευμονικές διηθήσεις, καθώς και με παθολογικά ευρήματα από τους οφθαλμούς και το δέρμα.</a:t>
            </a:r>
          </a:p>
          <a:p>
            <a:r>
              <a:rPr lang="el-GR" dirty="0" smtClean="0"/>
              <a:t>Σπανιότερα παρατηρούνται εκδηλώσεις από: ήπαρ, σπλήνα, ΚΝΣ, οστά, καρδιά, σιελογόνους αδένες/παρωτίδες.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5786" y="428604"/>
            <a:ext cx="7872410" cy="1143000"/>
          </a:xfrm>
        </p:spPr>
        <p:txBody>
          <a:bodyPr/>
          <a:lstStyle/>
          <a:p>
            <a:r>
              <a:rPr lang="el-GR" dirty="0" smtClean="0"/>
              <a:t>ΣΑΡΚΟΕΙΔΩΣΗ</a:t>
            </a:r>
            <a:endParaRPr lang="el-G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6715172" cy="465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ΣΑΡΚΟΕΙΔΩΣΗ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el-GR" dirty="0" smtClean="0"/>
              <a:t>ΠΑΡΟΥΣΑ ΝΟΣΗΛΕΙΑ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ΖΩΤΙΚΑ ΖΗΜΕΙΑ:</a:t>
            </a:r>
          </a:p>
          <a:p>
            <a:r>
              <a:rPr lang="el-GR" dirty="0" smtClean="0"/>
              <a:t>ΑΠ:</a:t>
            </a:r>
            <a:r>
              <a:rPr lang="en-US" dirty="0" smtClean="0"/>
              <a:t> </a:t>
            </a:r>
            <a:r>
              <a:rPr lang="el-GR" dirty="0" smtClean="0"/>
              <a:t>108/66</a:t>
            </a:r>
            <a:r>
              <a:rPr lang="en-US" dirty="0" smtClean="0"/>
              <a:t>mmHg</a:t>
            </a:r>
          </a:p>
          <a:p>
            <a:r>
              <a:rPr lang="el-GR" dirty="0" smtClean="0"/>
              <a:t>ΣΦ: 68/</a:t>
            </a:r>
            <a:r>
              <a:rPr lang="en-US" dirty="0" smtClean="0"/>
              <a:t>min</a:t>
            </a:r>
            <a:endParaRPr lang="el-GR" dirty="0" smtClean="0"/>
          </a:p>
          <a:p>
            <a:r>
              <a:rPr lang="el-GR" dirty="0" smtClean="0"/>
              <a:t>Θ: 36.4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l-GR" dirty="0" smtClean="0"/>
          </a:p>
          <a:p>
            <a:r>
              <a:rPr lang="el-GR" dirty="0" smtClean="0"/>
              <a:t>18 αναπνοές/</a:t>
            </a:r>
            <a:r>
              <a:rPr lang="en-US" dirty="0" smtClean="0"/>
              <a:t>min</a:t>
            </a:r>
            <a:endParaRPr lang="el-G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 ΚΛΙΝΙΚΗ ΕΞΕΤΑΣΗ:</a:t>
            </a:r>
            <a:endParaRPr lang="en-US" dirty="0" smtClean="0"/>
          </a:p>
          <a:p>
            <a:r>
              <a:rPr lang="en-US" dirty="0" smtClean="0"/>
              <a:t>K/A</a:t>
            </a:r>
            <a:r>
              <a:rPr lang="el-GR" dirty="0" smtClean="0"/>
              <a:t>: συστολικό φύσημα αορτικής</a:t>
            </a:r>
          </a:p>
          <a:p>
            <a:r>
              <a:rPr lang="el-GR" dirty="0" smtClean="0"/>
              <a:t>Κοιλιά: Μαλακή-ευπίεστη-ευαισθησία στην ψηλάφηση των κάτω τεταρτημορίων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ΣΑΡΚΟΕΙΔΩΣΗ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Γενικά συμπτώματα:</a:t>
            </a:r>
          </a:p>
          <a:p>
            <a:r>
              <a:rPr lang="el-GR" dirty="0" smtClean="0"/>
              <a:t>Αδυναμία/καταβολή</a:t>
            </a:r>
          </a:p>
          <a:p>
            <a:r>
              <a:rPr lang="el-GR" dirty="0" smtClean="0"/>
              <a:t>Απώλεια ΣΒ</a:t>
            </a:r>
            <a:endParaRPr lang="en-US" dirty="0" smtClean="0"/>
          </a:p>
          <a:p>
            <a:r>
              <a:rPr lang="el-GR" dirty="0" smtClean="0"/>
              <a:t>Πυρετός </a:t>
            </a:r>
          </a:p>
          <a:p>
            <a:r>
              <a:rPr lang="el-GR" dirty="0" smtClean="0"/>
              <a:t>Αρθραλγίες/μυαλγίες</a:t>
            </a:r>
          </a:p>
          <a:p>
            <a:r>
              <a:rPr lang="el-GR" dirty="0" smtClean="0"/>
              <a:t>Αρθρίτιδα</a:t>
            </a:r>
          </a:p>
          <a:p>
            <a:r>
              <a:rPr lang="el-GR" dirty="0" smtClean="0"/>
              <a:t>Εκδηλώσεις από το αναπνευστικό</a:t>
            </a:r>
          </a:p>
          <a:p>
            <a:r>
              <a:rPr lang="el-GR" dirty="0" smtClean="0"/>
              <a:t>Δερματικές βλάβες</a:t>
            </a:r>
            <a:endParaRPr lang="en-US" dirty="0" smtClean="0"/>
          </a:p>
          <a:p>
            <a:r>
              <a:rPr lang="el-GR" dirty="0" smtClean="0"/>
              <a:t>Σύνδρομο </a:t>
            </a:r>
            <a:r>
              <a:rPr lang="en-US" dirty="0" err="1" smtClean="0"/>
              <a:t>Löfgren</a:t>
            </a:r>
            <a:endParaRPr lang="el-GR" dirty="0" smtClean="0"/>
          </a:p>
          <a:p>
            <a:r>
              <a:rPr lang="el-GR" dirty="0" err="1" smtClean="0"/>
              <a:t>Ξηροφθαλμία</a:t>
            </a:r>
            <a:r>
              <a:rPr lang="el-GR" dirty="0" smtClean="0"/>
              <a:t>/θάμβος όρασης</a:t>
            </a:r>
          </a:p>
          <a:p>
            <a:r>
              <a:rPr lang="el-GR" dirty="0" smtClean="0"/>
              <a:t>Νυχτερινή εφίδρωση</a:t>
            </a:r>
            <a:endParaRPr lang="el-G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14290"/>
            <a:ext cx="4643438" cy="672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el-GR" dirty="0" smtClean="0"/>
              <a:t>ΣΑΡΚΟΕΙΔΩΣΗ - ΔΙΑΓΝΩΣΗ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διάγνωση τίθεται </a:t>
            </a:r>
            <a:r>
              <a:rPr lang="el-GR" b="1" dirty="0" smtClean="0">
                <a:solidFill>
                  <a:srgbClr val="FF0000"/>
                </a:solidFill>
              </a:rPr>
              <a:t>εξ αποκλεισμού</a:t>
            </a:r>
            <a:r>
              <a:rPr lang="el-GR" dirty="0" smtClean="0"/>
              <a:t>, βάσει:</a:t>
            </a:r>
          </a:p>
          <a:p>
            <a:pPr algn="just"/>
            <a:r>
              <a:rPr lang="el-GR" b="1" dirty="0" smtClean="0"/>
              <a:t>Απεικονιστικών εξετάσεων</a:t>
            </a:r>
            <a:r>
              <a:rPr lang="el-GR" dirty="0" smtClean="0"/>
              <a:t> (ακτινογραφία, </a:t>
            </a:r>
            <a:r>
              <a:rPr lang="en-US" dirty="0" smtClean="0"/>
              <a:t>CT, PET SCAN,</a:t>
            </a:r>
            <a:r>
              <a:rPr lang="el-GR" dirty="0" smtClean="0"/>
              <a:t> βρογχοσκόπηση)</a:t>
            </a:r>
          </a:p>
          <a:p>
            <a:pPr algn="just"/>
            <a:r>
              <a:rPr lang="el-GR" b="1" dirty="0" smtClean="0"/>
              <a:t>Εργαστηριακών εξετάσεων</a:t>
            </a:r>
            <a:r>
              <a:rPr lang="el-GR" dirty="0" smtClean="0"/>
              <a:t> (</a:t>
            </a:r>
            <a:r>
              <a:rPr lang="en-US" dirty="0" smtClean="0"/>
              <a:t>ACE,</a:t>
            </a:r>
            <a:r>
              <a:rPr lang="el-GR" dirty="0" smtClean="0"/>
              <a:t> </a:t>
            </a:r>
            <a:r>
              <a:rPr lang="en-US" dirty="0" smtClean="0"/>
              <a:t>ALP, </a:t>
            </a:r>
            <a:r>
              <a:rPr lang="el-GR" dirty="0" err="1" smtClean="0"/>
              <a:t>υπερασβεστιαιμία</a:t>
            </a:r>
            <a:r>
              <a:rPr lang="el-GR" dirty="0" smtClean="0"/>
              <a:t>, διαλυτός υποδοχέας </a:t>
            </a:r>
            <a:r>
              <a:rPr lang="en-US" dirty="0" smtClean="0"/>
              <a:t>IL-2,</a:t>
            </a:r>
            <a:r>
              <a:rPr lang="el-GR" dirty="0" smtClean="0"/>
              <a:t> </a:t>
            </a:r>
            <a:r>
              <a:rPr lang="el-GR" dirty="0" err="1" smtClean="0"/>
              <a:t>γλυκοπρωτεϊνη</a:t>
            </a:r>
            <a:r>
              <a:rPr lang="el-GR" dirty="0" smtClean="0"/>
              <a:t> </a:t>
            </a:r>
            <a:r>
              <a:rPr lang="en-US" dirty="0" smtClean="0"/>
              <a:t>KL-6, </a:t>
            </a:r>
            <a:r>
              <a:rPr lang="el-GR" dirty="0" err="1" smtClean="0"/>
              <a:t>αμυλοειδές</a:t>
            </a:r>
            <a:r>
              <a:rPr lang="el-GR" dirty="0" smtClean="0"/>
              <a:t> Α ορού, </a:t>
            </a:r>
            <a:r>
              <a:rPr lang="el-GR" dirty="0" err="1" smtClean="0"/>
              <a:t>λυσοζύμη</a:t>
            </a:r>
            <a:r>
              <a:rPr lang="el-GR" dirty="0" smtClean="0"/>
              <a:t>)</a:t>
            </a:r>
          </a:p>
          <a:p>
            <a:pPr algn="just"/>
            <a:r>
              <a:rPr lang="el-GR" b="1" dirty="0" smtClean="0"/>
              <a:t>Ιστολογικών εξετάσεων </a:t>
            </a:r>
            <a:r>
              <a:rPr lang="el-GR" dirty="0" smtClean="0"/>
              <a:t>(βιοψία λεμφαδένα με μη </a:t>
            </a:r>
            <a:r>
              <a:rPr lang="el-GR" dirty="0" err="1" smtClean="0"/>
              <a:t>τυροειδοποιημένο</a:t>
            </a:r>
            <a:r>
              <a:rPr lang="el-GR" dirty="0" smtClean="0"/>
              <a:t> κοκκίωμα)</a:t>
            </a:r>
          </a:p>
          <a:p>
            <a:pPr algn="just"/>
            <a:r>
              <a:rPr lang="el-GR" b="1" dirty="0" smtClean="0"/>
              <a:t>Αρνητικός έλεγχος για άλλη νόσο/μικροβιακό παράγοντα.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/>
          <a:lstStyle/>
          <a:p>
            <a:r>
              <a:rPr lang="el-GR" dirty="0" smtClean="0"/>
              <a:t>ΣΑΡΚΟΕΙΔΩΣΗ - ΘΕΡΑΠΕΙΑ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Καμία θεραπεία</a:t>
            </a:r>
          </a:p>
          <a:p>
            <a:r>
              <a:rPr lang="el-GR" dirty="0" smtClean="0"/>
              <a:t>Κορτικοστεροειδή</a:t>
            </a:r>
          </a:p>
          <a:p>
            <a:r>
              <a:rPr lang="el-GR" dirty="0" smtClean="0"/>
              <a:t>ΜΣΑΦ (</a:t>
            </a:r>
            <a:r>
              <a:rPr lang="el-GR" dirty="0" err="1" smtClean="0"/>
              <a:t>ιβουπροφαίνη</a:t>
            </a:r>
            <a:r>
              <a:rPr lang="el-GR" dirty="0" smtClean="0"/>
              <a:t>, ασπιρίνη)</a:t>
            </a:r>
          </a:p>
          <a:p>
            <a:r>
              <a:rPr lang="el-GR" dirty="0" err="1" smtClean="0"/>
              <a:t>Ανοσοκατασταλτικά</a:t>
            </a:r>
            <a:endParaRPr lang="el-GR" dirty="0" smtClean="0"/>
          </a:p>
          <a:p>
            <a:r>
              <a:rPr lang="el-GR" dirty="0" err="1" smtClean="0"/>
              <a:t>Αντιμεταβολίτες</a:t>
            </a:r>
            <a:r>
              <a:rPr lang="el-GR" dirty="0" smtClean="0"/>
              <a:t> (ΑΖΑ, ΜΤΧ, κτλ)</a:t>
            </a:r>
          </a:p>
          <a:p>
            <a:r>
              <a:rPr lang="el-GR" dirty="0" smtClean="0"/>
              <a:t>Αγωγή βάσει συστήματος που προσβάλλεται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l-GR" dirty="0" smtClean="0"/>
              <a:t>ΚΛΙΝΙΚΗ ΠΟΡΕΙΑ ΑΣΘΕΝΟΥΣ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dirty="0" smtClean="0"/>
              <a:t>   Ο ασθενής έλαβε μακροχρόνια αγωγή (~2.5 έτη) με κορτικοστεροειδή. Ανταποκρίθηκε με σταδιακή βελτίωση της νεφρικής λειτουργίας (</a:t>
            </a:r>
            <a:r>
              <a:rPr lang="en-US" dirty="0" err="1" smtClean="0"/>
              <a:t>Cre</a:t>
            </a:r>
            <a:r>
              <a:rPr lang="en-US" dirty="0" smtClean="0"/>
              <a:t> 1.6mg/dl)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ύφεση της </a:t>
            </a:r>
            <a:r>
              <a:rPr lang="el-GR" dirty="0" err="1" smtClean="0"/>
              <a:t>υπερασβεστιαιμίας</a:t>
            </a:r>
            <a:r>
              <a:rPr lang="el-GR" dirty="0" smtClean="0"/>
              <a:t>, καθώς και ύφεση των </a:t>
            </a:r>
            <a:r>
              <a:rPr lang="el-GR" dirty="0" err="1" smtClean="0"/>
              <a:t>χορειοειδών</a:t>
            </a:r>
            <a:r>
              <a:rPr lang="el-GR" dirty="0" smtClean="0"/>
              <a:t> κινήσεων (γεγονός που συνηγορεί υπέρ προσβολής του ΚΝΣ).</a:t>
            </a:r>
          </a:p>
          <a:p>
            <a:pPr algn="just">
              <a:buNone/>
            </a:pPr>
            <a:r>
              <a:rPr lang="el-GR" dirty="0" smtClean="0"/>
              <a:t>   Λόγω προηγούμενης έκθεσης στο </a:t>
            </a:r>
            <a:r>
              <a:rPr lang="en-US" dirty="0" smtClean="0"/>
              <a:t>Mycobacterium</a:t>
            </a:r>
            <a:r>
              <a:rPr lang="el-GR" dirty="0" smtClean="0"/>
              <a:t> κι επικείμενης μακροχρόνιας </a:t>
            </a:r>
            <a:r>
              <a:rPr lang="el-GR" dirty="0" err="1" smtClean="0"/>
              <a:t>ανοσοκαταστολής</a:t>
            </a:r>
            <a:r>
              <a:rPr lang="el-GR" dirty="0" smtClean="0"/>
              <a:t> έλαβε αρχικά </a:t>
            </a:r>
            <a:r>
              <a:rPr lang="el-GR" dirty="0" err="1" smtClean="0"/>
              <a:t>ισονιαζίδη</a:t>
            </a:r>
            <a:r>
              <a:rPr lang="el-GR" dirty="0" smtClean="0"/>
              <a:t> και </a:t>
            </a:r>
            <a:r>
              <a:rPr lang="el-GR" dirty="0" err="1" smtClean="0"/>
              <a:t>ριφαμπικίνη</a:t>
            </a:r>
            <a:r>
              <a:rPr lang="el-GR" dirty="0" smtClean="0"/>
              <a:t>, εκ των οποίων η δεύτερη διεκόπη (στους 2 μήνες) μετά την αρνητική για ΤΒ βιοψία και τον αρνητικό μικροβιολογικό έλεγχο. Ο ασθενής έλαβε ΙΝΗ συνολικά για διάστημα 9 μηνών.</a:t>
            </a:r>
          </a:p>
          <a:p>
            <a:pPr algn="just"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Ευχαριστώ για το χρόνο σας!</a:t>
            </a:r>
            <a:endParaRPr lang="el-GR" sz="3200" dirty="0"/>
          </a:p>
        </p:txBody>
      </p:sp>
      <p:pic>
        <p:nvPicPr>
          <p:cNvPr id="7" name="6 - Θέση εικόνας" descr="methoni4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ΚΟΙΝΩΝΙΚΕΣ ΠΛΗΡΟΦΟΡΙΕΣ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r>
              <a:rPr lang="el-GR" dirty="0" smtClean="0"/>
              <a:t>Ηλικία: 78</a:t>
            </a:r>
          </a:p>
          <a:p>
            <a:r>
              <a:rPr lang="el-GR" dirty="0" smtClean="0"/>
              <a:t>Δημογραφικά στοιχεία: Ευρωπαϊκής καταγωγής με 10 έτη διαμονή στη Νότια Αμερική, μόνιμος κάτοικος ΗΠΑ τα τελευταία 30 έτη.</a:t>
            </a:r>
          </a:p>
          <a:p>
            <a:r>
              <a:rPr lang="el-GR" dirty="0" smtClean="0"/>
              <a:t>Επάγγελμα: συνταξιούχος με παλαιότερη απασχόληση στη βιομηχανία τροφίμων και σε κατασκευαστικές εταιρίες.</a:t>
            </a:r>
          </a:p>
          <a:p>
            <a:r>
              <a:rPr lang="el-GR" dirty="0" smtClean="0"/>
              <a:t>Κάπνισμα: Διακοπή προ ~ 30 έτη.</a:t>
            </a:r>
          </a:p>
          <a:p>
            <a:r>
              <a:rPr lang="el-GR" dirty="0" smtClean="0"/>
              <a:t>Αλκοόλ: Διακοπή προ μηνός.</a:t>
            </a:r>
          </a:p>
          <a:p>
            <a:r>
              <a:rPr lang="el-GR" dirty="0" smtClean="0"/>
              <a:t>Ναρκωτικά: Δεν αναφέρεται χρήση.</a:t>
            </a:r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ΑΤΟΜΙΚΟ ΑΝΑΜΝΗΣΤΙΚΟ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r>
              <a:rPr lang="el-GR" dirty="0" smtClean="0"/>
              <a:t>Αντικατάσταση αορτικής βαλβίδας</a:t>
            </a:r>
          </a:p>
          <a:p>
            <a:r>
              <a:rPr lang="el-GR" dirty="0" smtClean="0"/>
              <a:t>Χειρουργηθέν ανεύρυσμα αορτής</a:t>
            </a:r>
          </a:p>
          <a:p>
            <a:r>
              <a:rPr lang="el-GR" dirty="0" smtClean="0"/>
              <a:t>ΔΛΠ</a:t>
            </a:r>
          </a:p>
          <a:p>
            <a:r>
              <a:rPr lang="el-GR" dirty="0" smtClean="0"/>
              <a:t>ΑΥ</a:t>
            </a:r>
          </a:p>
          <a:p>
            <a:r>
              <a:rPr lang="el-GR" dirty="0" smtClean="0"/>
              <a:t>ΚΥΠ</a:t>
            </a:r>
          </a:p>
          <a:p>
            <a:r>
              <a:rPr lang="en-US" dirty="0" smtClean="0"/>
              <a:t>Mantoux </a:t>
            </a:r>
            <a:r>
              <a:rPr lang="el-GR" dirty="0" smtClean="0"/>
              <a:t>: θετική σε νεαρή ηλικία, αρνητική σε επανέλεγχο προ </a:t>
            </a:r>
            <a:r>
              <a:rPr lang="en-US" dirty="0" smtClean="0"/>
              <a:t>6</a:t>
            </a:r>
            <a:r>
              <a:rPr lang="el-GR" dirty="0" err="1" smtClean="0"/>
              <a:t>ετίας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Αλλεργίες: Όχι γνωστές.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ΦΑΡΜΑΚΕΥΤΙΚΗ ΑΓΩΓΗ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r>
              <a:rPr lang="en-US" dirty="0" err="1" smtClean="0"/>
              <a:t>Donepezil</a:t>
            </a:r>
            <a:r>
              <a:rPr lang="en-US" dirty="0" smtClean="0"/>
              <a:t> hydrochloride</a:t>
            </a:r>
          </a:p>
          <a:p>
            <a:r>
              <a:rPr lang="en-US" dirty="0" err="1" smtClean="0"/>
              <a:t>Citalopram</a:t>
            </a:r>
            <a:endParaRPr lang="en-US" dirty="0" smtClean="0"/>
          </a:p>
          <a:p>
            <a:r>
              <a:rPr lang="en-US" dirty="0" err="1" smtClean="0"/>
              <a:t>Tamsulosin</a:t>
            </a:r>
            <a:endParaRPr lang="en-US" dirty="0" smtClean="0"/>
          </a:p>
          <a:p>
            <a:r>
              <a:rPr lang="en-US" dirty="0" smtClean="0"/>
              <a:t>Ranitidine</a:t>
            </a:r>
          </a:p>
          <a:p>
            <a:r>
              <a:rPr lang="en-US" dirty="0" err="1" smtClean="0"/>
              <a:t>Quetiapine</a:t>
            </a:r>
            <a:endParaRPr lang="en-US" dirty="0" smtClean="0"/>
          </a:p>
          <a:p>
            <a:r>
              <a:rPr lang="en-US" dirty="0" smtClean="0"/>
              <a:t>Aspirin</a:t>
            </a:r>
          </a:p>
          <a:p>
            <a:r>
              <a:rPr lang="en-US" dirty="0" err="1" smtClean="0"/>
              <a:t>Psyllium</a:t>
            </a:r>
            <a:endParaRPr lang="en-US" dirty="0" smtClean="0"/>
          </a:p>
          <a:p>
            <a:r>
              <a:rPr lang="en-US" dirty="0" smtClean="0"/>
              <a:t>Multivitamins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el-GR" dirty="0" smtClean="0"/>
              <a:t>ΟΙΚΟΓΕΝΕΙΑΚΟ ΙΣΤΟΡΙΚΟ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Πατέρας: άσθμα, απεβίωσε σε ηλικία 62 ετών από ΣΝ</a:t>
            </a:r>
          </a:p>
          <a:p>
            <a:r>
              <a:rPr lang="el-GR" dirty="0" smtClean="0"/>
              <a:t>Μητέρα: καρδιακή ανεπάρκεια, απεβίωσε σε ηλικία 70 ετών</a:t>
            </a:r>
          </a:p>
          <a:p>
            <a:r>
              <a:rPr lang="el-GR" dirty="0" smtClean="0"/>
              <a:t>Υιός: αρρυθμίες και μυοκαρδιοπάθεια, απεβίωσε σε ηλικία 30 ετών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ΝΟΣΗΛΕΙΑ ΠΡΟ ΤΕΤΡΑΜΗΝΟΥ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 Ο ασθενής είχε νοσηλευτεί προ τετραμήνου λόγω:</a:t>
            </a:r>
          </a:p>
          <a:p>
            <a:r>
              <a:rPr lang="el-GR" dirty="0" smtClean="0"/>
              <a:t>Δύσπνοιας</a:t>
            </a:r>
          </a:p>
          <a:p>
            <a:r>
              <a:rPr lang="el-GR" dirty="0" smtClean="0"/>
              <a:t>Πλευριτικού άλγους</a:t>
            </a:r>
          </a:p>
          <a:p>
            <a:r>
              <a:rPr lang="el-GR" dirty="0" smtClean="0"/>
              <a:t>Βήχα</a:t>
            </a:r>
          </a:p>
          <a:p>
            <a:r>
              <a:rPr lang="el-GR" dirty="0" smtClean="0"/>
              <a:t>Οσφυαλγίας</a:t>
            </a:r>
          </a:p>
          <a:p>
            <a:r>
              <a:rPr lang="el-GR" dirty="0" smtClean="0"/>
              <a:t>Αναφερόμενο επεισόδιο αιματουρίας χωρίς να τεκμηριωθεί εργαστηριακά.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el-GR" dirty="0" smtClean="0"/>
              <a:t>ΝΟΣΗΛΕΙΑ ΠΡΟ ΤΕΤΡΑΜΗΝΟΥ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610112"/>
          </a:xfrm>
        </p:spPr>
        <p:txBody>
          <a:bodyPr/>
          <a:lstStyle/>
          <a:p>
            <a:r>
              <a:rPr lang="el-GR" dirty="0" smtClean="0"/>
              <a:t>ΚΛΙΝΙΚΗ ΕΞΕΤΑΣΗ: ζωτικά κφ, τρίζοντες βάσεων και συστολικό φύσημα στην εστία ακρόασης της αορτικής βαλβίδας (2/6).</a:t>
            </a:r>
          </a:p>
          <a:p>
            <a:r>
              <a:rPr lang="el-GR" dirty="0" smtClean="0"/>
              <a:t>Εργαστηριακός έλεγχος: χωρίς ιδιαίτερα ευρήματα, χωρίς επιβεβαίωση της αιματουρίας.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385</TotalTime>
  <Words>1194</Words>
  <Application>Microsoft Office PowerPoint</Application>
  <PresentationFormat>Προβολή στην οθόνη (4:3)</PresentationFormat>
  <Paragraphs>170</Paragraphs>
  <Slides>34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Ροή</vt:lpstr>
      <vt:lpstr>Διαφάνεια 1</vt:lpstr>
      <vt:lpstr>Διαφάνεια 2</vt:lpstr>
      <vt:lpstr>ΠΑΡΟΥΣΑ ΝΟΣΗΛΕΙΑ</vt:lpstr>
      <vt:lpstr>ΚΟΙΝΩΝΙΚΕΣ ΠΛΗΡΟΦΟΡΙΕΣ</vt:lpstr>
      <vt:lpstr>ΑΤΟΜΙΚΟ ΑΝΑΜΝΗΣΤΙΚΟ</vt:lpstr>
      <vt:lpstr>ΦΑΡΜΑΚΕΥΤΙΚΗ ΑΓΩΓΗ</vt:lpstr>
      <vt:lpstr>ΟΙΚΟΓΕΝΕΙΑΚΟ ΙΣΤΟΡΙΚΟ</vt:lpstr>
      <vt:lpstr>ΝΟΣΗΛΕΙΑ ΠΡΟ ΤΕΤΡΑΜΗΝΟΥ</vt:lpstr>
      <vt:lpstr>ΝΟΣΗΛΕΙΑ ΠΡΟ ΤΕΤΡΑΜΗΝΟΥ</vt:lpstr>
      <vt:lpstr>ΝΟΣΗΛΕΙΑ ΠΡΟ ΤΕΤΡΑΜΗΝΟΥ</vt:lpstr>
      <vt:lpstr>ΝΟΣΗΛΕΙΑ ΠΡΟ ΤΕΤΡΑΜΗΝΟΥ</vt:lpstr>
      <vt:lpstr>ΠΑΡΟΥΣΑ ΝΟΣΗΛΕΙΑ</vt:lpstr>
      <vt:lpstr>ΕΡΓΑΣΤΗΡΙΑΚΟΣ ΕΛΕΓΧΟΣ</vt:lpstr>
      <vt:lpstr>Διαφάνεια 14</vt:lpstr>
      <vt:lpstr>ΠΡΟΒΛΗΜΑΤΑ ΑΣΘΕΝΟΥΣ</vt:lpstr>
      <vt:lpstr>ΑΡΧΙΚΗ ΕΚΤΙΜΗΣΗ;;;</vt:lpstr>
      <vt:lpstr>ΠΑΡΟΥΣΑ ΝΟΣΗΛΕΙΑ</vt:lpstr>
      <vt:lpstr>ΠΑΡΟΥΣΑ ΝΟΣΗΛΕΙΑ</vt:lpstr>
      <vt:lpstr>ΠΑΡΟΥΣΑ ΝΟΣΗΛΕΙΑ</vt:lpstr>
      <vt:lpstr>ΔΙΑΦΟΡΙΚΗ ΔΙΑΓΝΩΣΗ</vt:lpstr>
      <vt:lpstr>ΔΙΑΦΟΡΙΚΗ ΔΙΑΓΝΩΣΗ ΥΠΕΡΑΣΒΕΣΤΙΑΙΜΙΑΣ</vt:lpstr>
      <vt:lpstr>ΔΙΑΦΟΡΙΚΗ ΔΙΑΓΝΩΣΗ ΥΠΕΡΑΣΒΕΣΤΙΑΙΜΙΑΣ</vt:lpstr>
      <vt:lpstr>ΝΕΦΡΙΚΗ ΑΝΕΠΑΡΚΕΙΑ</vt:lpstr>
      <vt:lpstr>Δ/Δ ΥΠΕΡΑΣΒΕΣΤΙΑΙΜΙΑ &amp; ΝΕΦΡΙΚΗ ΑΝΕΠΑΡΚΕΙΑ</vt:lpstr>
      <vt:lpstr>ΠΑΡΟΥΣΑ ΝΟΣΗΛΕΙΑ</vt:lpstr>
      <vt:lpstr>ΤΕΛΙΚΗ ΔΙΑΓΝΩΣΗ</vt:lpstr>
      <vt:lpstr>ΣΑΡΚΟΕΙΔΩΣΗ</vt:lpstr>
      <vt:lpstr>ΣΑΡΚΟΕΙΔΩΣΗ</vt:lpstr>
      <vt:lpstr>ΣΑΡΚΟΕΙΔΩΣΗ</vt:lpstr>
      <vt:lpstr>ΣΑΡΚΟΕΙΔΩΣΗ</vt:lpstr>
      <vt:lpstr>ΣΑΡΚΟΕΙΔΩΣΗ - ΔΙΑΓΝΩΣΗ</vt:lpstr>
      <vt:lpstr>ΣΑΡΚΟΕΙΔΩΣΗ - ΘΕΡΑΠΕΙΑ</vt:lpstr>
      <vt:lpstr>ΚΛΙΝΙΚΗ ΠΟΡΕΙΑ ΑΣΘΕΝΟΥΣ</vt:lpstr>
      <vt:lpstr>Διαφάνεια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path a</dc:creator>
  <cp:lastModifiedBy>intra pc</cp:lastModifiedBy>
  <cp:revision>76</cp:revision>
  <dcterms:created xsi:type="dcterms:W3CDTF">2018-04-23T12:00:17Z</dcterms:created>
  <dcterms:modified xsi:type="dcterms:W3CDTF">2018-04-25T08:38:05Z</dcterms:modified>
</cp:coreProperties>
</file>